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5"/>
  </p:notesMasterIdLst>
  <p:sldIdLst>
    <p:sldId id="309" r:id="rId2"/>
    <p:sldId id="306" r:id="rId3"/>
    <p:sldId id="289" r:id="rId4"/>
    <p:sldId id="290" r:id="rId5"/>
    <p:sldId id="310" r:id="rId6"/>
    <p:sldId id="311" r:id="rId7"/>
    <p:sldId id="312" r:id="rId8"/>
    <p:sldId id="313" r:id="rId9"/>
    <p:sldId id="314" r:id="rId10"/>
    <p:sldId id="315" r:id="rId11"/>
    <p:sldId id="316" r:id="rId12"/>
    <p:sldId id="317" r:id="rId13"/>
    <p:sldId id="318" r:id="rId1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3" autoAdjust="0"/>
  </p:normalViewPr>
  <p:slideViewPr>
    <p:cSldViewPr>
      <p:cViewPr varScale="1">
        <p:scale>
          <a:sx n="63" d="100"/>
          <a:sy n="63" d="100"/>
        </p:scale>
        <p:origin x="138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321" tIns="45661" rIns="91321" bIns="45661"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321" tIns="45661" rIns="91321" bIns="45661" rtlCol="0"/>
          <a:lstStyle>
            <a:lvl1pPr algn="r">
              <a:defRPr sz="1200"/>
            </a:lvl1pPr>
          </a:lstStyle>
          <a:p>
            <a:fld id="{19A30D7D-C407-4A58-B0FD-B450676BDB64}" type="datetimeFigureOut">
              <a:rPr lang="fr-FR" smtClean="0"/>
              <a:t>27/06/2019</a:t>
            </a:fld>
            <a:endParaRPr lang="fr-FR"/>
          </a:p>
        </p:txBody>
      </p:sp>
      <p:sp>
        <p:nvSpPr>
          <p:cNvPr id="4" name="Espace réservé de l'image des diapositives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321" tIns="45661" rIns="91321" bIns="4566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321" tIns="45661" rIns="91321" bIns="4566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321" tIns="45661" rIns="91321" bIns="45661" rtlCol="0" anchor="b"/>
          <a:lstStyle>
            <a:lvl1pPr algn="r">
              <a:defRPr sz="1200"/>
            </a:lvl1pPr>
          </a:lstStyle>
          <a:p>
            <a:fld id="{EDC221AC-BB4B-4BE1-BED6-85CDE9618DE8}" type="slidenum">
              <a:rPr lang="fr-FR" smtClean="0"/>
              <a:t>‹N°›</a:t>
            </a:fld>
            <a:endParaRPr lang="fr-FR"/>
          </a:p>
        </p:txBody>
      </p:sp>
    </p:spTree>
    <p:extLst>
      <p:ext uri="{BB962C8B-B14F-4D97-AF65-F5344CB8AC3E}">
        <p14:creationId xmlns:p14="http://schemas.microsoft.com/office/powerpoint/2010/main" val="227334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1</a:t>
            </a:fld>
            <a:endParaRPr lang="fr-FR" dirty="0"/>
          </a:p>
        </p:txBody>
      </p:sp>
    </p:spTree>
    <p:extLst>
      <p:ext uri="{BB962C8B-B14F-4D97-AF65-F5344CB8AC3E}">
        <p14:creationId xmlns:p14="http://schemas.microsoft.com/office/powerpoint/2010/main" val="278541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10</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11</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12</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221AC-BB4B-4BE1-BED6-85CDE9618DE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23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2</a:t>
            </a:fld>
            <a:endParaRPr lang="fr-FR" dirty="0"/>
          </a:p>
        </p:txBody>
      </p:sp>
    </p:spTree>
    <p:extLst>
      <p:ext uri="{BB962C8B-B14F-4D97-AF65-F5344CB8AC3E}">
        <p14:creationId xmlns:p14="http://schemas.microsoft.com/office/powerpoint/2010/main" val="89651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3</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4</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5</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6</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7</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8</a:t>
            </a:fld>
            <a:endParaRPr lang="fr-FR"/>
          </a:p>
        </p:txBody>
      </p:sp>
    </p:spTree>
    <p:extLst>
      <p:ext uri="{BB962C8B-B14F-4D97-AF65-F5344CB8AC3E}">
        <p14:creationId xmlns:p14="http://schemas.microsoft.com/office/powerpoint/2010/main" val="280204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DC221AC-BB4B-4BE1-BED6-85CDE9618DE8}" type="slidenum">
              <a:rPr lang="fr-FR" smtClean="0"/>
              <a:t>9</a:t>
            </a:fld>
            <a:endParaRPr lang="fr-FR"/>
          </a:p>
        </p:txBody>
      </p:sp>
    </p:spTree>
    <p:extLst>
      <p:ext uri="{BB962C8B-B14F-4D97-AF65-F5344CB8AC3E}">
        <p14:creationId xmlns:p14="http://schemas.microsoft.com/office/powerpoint/2010/main" val="280204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a:t>Modifiez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30" name="Espace réservé de la date 29"/>
          <p:cNvSpPr>
            <a:spLocks noGrp="1"/>
          </p:cNvSpPr>
          <p:nvPr>
            <p:ph type="dt" sz="half" idx="10"/>
          </p:nvPr>
        </p:nvSpPr>
        <p:spPr/>
        <p:txBody>
          <a:bodyPr/>
          <a:lstStyle/>
          <a:p>
            <a:fld id="{04F670FD-055D-4094-8BD0-C1198F8D441F}" type="datetime1">
              <a:rPr lang="fr-FR" smtClean="0"/>
              <a:t>27/06/2019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ABC964FB-F361-4B99-B775-307D44631A70}"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E978DAA-739F-4BC4-8A3B-32B58E5183C1}" type="datetime1">
              <a:rPr lang="fr-FR" smtClean="0"/>
              <a:t>27/06/2019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C964FB-F361-4B99-B775-307D44631A7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7C0B54A-E93D-4699-B2A8-606F8BA69E4E}" type="datetime1">
              <a:rPr lang="fr-FR" smtClean="0"/>
              <a:t>27/06/2019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C964FB-F361-4B99-B775-307D44631A70}"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3FB33C8-103A-459D-8E84-CE650E50D3A2}" type="datetime1">
              <a:rPr lang="fr-FR" smtClean="0"/>
              <a:t>27/06/2019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C964FB-F361-4B99-B775-307D44631A70}"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BA39CE4D-0C0C-496B-97E9-38FEE1993ECA}" type="datetime1">
              <a:rPr lang="fr-FR" smtClean="0"/>
              <a:t>27/06/2019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C964FB-F361-4B99-B775-307D44631A70}"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3002A59B-0E93-46AE-AF53-AC5BC1FC51F5}" type="datetime1">
              <a:rPr lang="fr-FR" smtClean="0"/>
              <a:t>27/06/2019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C964FB-F361-4B99-B775-307D44631A70}"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F0AD0433-145F-4146-879C-284BEC1B8A42}" type="datetime1">
              <a:rPr lang="fr-FR" smtClean="0"/>
              <a:t>27/06/2019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BC964FB-F361-4B99-B775-307D44631A70}"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3B0D7DEE-349E-46E4-95D7-B2DD1D4B9DCB}" type="datetime1">
              <a:rPr lang="fr-FR" smtClean="0"/>
              <a:t>27/06/2019</a:t>
            </a:fld>
            <a:endParaRPr lang="fr-FR"/>
          </a:p>
        </p:txBody>
      </p:sp>
      <p:sp>
        <p:nvSpPr>
          <p:cNvPr id="8" name="Espace réservé du numéro de diapositive 7"/>
          <p:cNvSpPr>
            <a:spLocks noGrp="1"/>
          </p:cNvSpPr>
          <p:nvPr>
            <p:ph type="sldNum" sz="quarter" idx="11"/>
          </p:nvPr>
        </p:nvSpPr>
        <p:spPr/>
        <p:txBody>
          <a:bodyPr/>
          <a:lstStyle/>
          <a:p>
            <a:fld id="{ABC964FB-F361-4B99-B775-307D44631A70}" type="slidenum">
              <a:rPr lang="fr-FR" smtClean="0"/>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269746-969C-484D-8E79-A57A2F56E37E}" type="datetime1">
              <a:rPr lang="fr-FR" smtClean="0"/>
              <a:t>27/06/2019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BC964FB-F361-4B99-B775-307D44631A7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8509936-23BF-421F-9B89-CDDB44A24EC7}" type="datetime1">
              <a:rPr lang="fr-FR" smtClean="0"/>
              <a:t>27/06/2019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ABC964FB-F361-4B99-B775-307D44631A7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4C21864D-BD29-44F6-8EC1-B0CA76DB0229}" type="datetime1">
              <a:rPr lang="fr-FR" smtClean="0"/>
              <a:t>27/06/2019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C964FB-F361-4B99-B775-307D44631A70}"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a:t>Modifiez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2AA4510-D107-42DE-BF9B-0878A8244453}" type="datetime1">
              <a:rPr lang="fr-FR" smtClean="0"/>
              <a:t>27/06/2019</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BC964FB-F361-4B99-B775-307D44631A70}"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484784"/>
            <a:ext cx="6840760" cy="4812202"/>
          </a:xfrm>
          <a:prstGeom prst="ellipse">
            <a:avLst/>
          </a:prstGeom>
          <a:ln>
            <a:noFill/>
          </a:ln>
          <a:effectLst>
            <a:softEdge rad="112500"/>
          </a:effec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3" name="Rectangle 12"/>
          <p:cNvSpPr/>
          <p:nvPr/>
        </p:nvSpPr>
        <p:spPr>
          <a:xfrm>
            <a:off x="2123728" y="-99392"/>
            <a:ext cx="6768752" cy="1354217"/>
          </a:xfrm>
          <a:prstGeom prst="rect">
            <a:avLst/>
          </a:prstGeom>
          <a:noFill/>
        </p:spPr>
        <p:txBody>
          <a:bodyPr wrap="square" lIns="91440" tIns="45720" rIns="91440" bIns="45720">
            <a:spAutoFit/>
          </a:bodyPr>
          <a:lstStyle/>
          <a:p>
            <a:pPr algn="ctr"/>
            <a:endParaRPr lang="fr-FR" sz="1000" b="1" cap="none" spc="0" dirty="0">
              <a:ln w="1905"/>
              <a:solidFill>
                <a:schemeClr val="bg1"/>
              </a:solidFill>
              <a:effectLst>
                <a:innerShdw blurRad="69850" dist="43180" dir="5400000">
                  <a:srgbClr val="000000">
                    <a:alpha val="65000"/>
                  </a:srgbClr>
                </a:innerShdw>
              </a:effectLst>
              <a:latin typeface="Lucida Handwriting" pitchFamily="66" charset="0"/>
            </a:endParaRPr>
          </a:p>
          <a:p>
            <a:pPr algn="ctr"/>
            <a:endParaRPr lang="fr-FR" sz="1200" b="1" cap="small" dirty="0">
              <a:ln w="1905"/>
              <a:solidFill>
                <a:schemeClr val="bg1"/>
              </a:solidFill>
              <a:effectLst>
                <a:innerShdw blurRad="69850" dist="43180" dir="5400000">
                  <a:srgbClr val="000000">
                    <a:alpha val="65000"/>
                  </a:srgbClr>
                </a:innerShdw>
              </a:effectLst>
              <a:latin typeface="Calibri" panose="020F0502020204030204" pitchFamily="34" charset="0"/>
            </a:endParaRPr>
          </a:p>
          <a:p>
            <a:pPr algn="ctr"/>
            <a:r>
              <a:rPr lang="fr-FR" sz="6000" b="1" cap="small" dirty="0" err="1">
                <a:ln w="1905"/>
                <a:solidFill>
                  <a:srgbClr val="FF0000"/>
                </a:solidFill>
                <a:effectLst>
                  <a:outerShdw blurRad="38100" dist="38100" dir="2700000" algn="tl">
                    <a:srgbClr val="000000">
                      <a:alpha val="43137"/>
                    </a:srgbClr>
                  </a:outerShdw>
                </a:effectLst>
                <a:latin typeface="Calibri" panose="020F0502020204030204" pitchFamily="34" charset="0"/>
              </a:rPr>
              <a:t>Crystallization</a:t>
            </a:r>
            <a:r>
              <a:rPr lang="fr-FR" sz="6000" b="1" cap="small" dirty="0">
                <a:ln w="1905"/>
                <a:solidFill>
                  <a:srgbClr val="FF0000"/>
                </a:solidFill>
                <a:effectLst>
                  <a:outerShdw blurRad="38100" dist="38100" dir="2700000" algn="tl">
                    <a:srgbClr val="000000">
                      <a:alpha val="43137"/>
                    </a:srgbClr>
                  </a:outerShdw>
                </a:effectLst>
                <a:latin typeface="Calibri" panose="020F0502020204030204" pitchFamily="34" charset="0"/>
              </a:rPr>
              <a:t> tanks</a:t>
            </a:r>
            <a:endParaRPr lang="fr-FR" sz="6000" b="1" cap="small" spc="0" dirty="0">
              <a:ln w="1905"/>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4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8" name="ZoneTexte 7"/>
          <p:cNvSpPr txBox="1"/>
          <p:nvPr/>
        </p:nvSpPr>
        <p:spPr>
          <a:xfrm>
            <a:off x="1619672" y="4293096"/>
            <a:ext cx="5112568" cy="461665"/>
          </a:xfrm>
          <a:prstGeom prst="rect">
            <a:avLst/>
          </a:prstGeom>
          <a:noFill/>
        </p:spPr>
        <p:txBody>
          <a:bodyPr wrap="square" rtlCol="0">
            <a:spAutoFit/>
          </a:bodyPr>
          <a:lstStyle/>
          <a:p>
            <a:r>
              <a:rPr lang="fr-FR" sz="2400" dirty="0">
                <a:solidFill>
                  <a:schemeClr val="bg1"/>
                </a:solidFill>
              </a:rPr>
              <a:t>                   </a:t>
            </a:r>
            <a:endParaRPr lang="fr-FR" sz="2400" dirty="0">
              <a:solidFill>
                <a:schemeClr val="bg1"/>
              </a:solidFill>
              <a:latin typeface="Calibri" panose="020F0502020204030204" pitchFamily="34" charset="0"/>
            </a:endParaRPr>
          </a:p>
        </p:txBody>
      </p:sp>
      <p:pic>
        <p:nvPicPr>
          <p:cNvPr id="9"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16224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0" y="758552"/>
            <a:ext cx="2232248" cy="166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50000"/>
              </a:spcBef>
              <a:spcAft>
                <a:spcPct val="0"/>
              </a:spcAft>
              <a:defRPr/>
            </a:pPr>
            <a:r>
              <a:rPr lang="fr-FR" sz="900" b="1" i="1" dirty="0">
                <a:solidFill>
                  <a:srgbClr val="000000"/>
                </a:solidFill>
                <a:effectLst>
                  <a:outerShdw blurRad="38100" dist="38100" dir="2700000" algn="tl">
                    <a:srgbClr val="FFFFFF"/>
                  </a:outerShdw>
                </a:effectLst>
                <a:latin typeface="Times New Roman" pitchFamily="18" charset="0"/>
              </a:rPr>
              <a:t>Chaudronnerie, Conception, </a:t>
            </a:r>
          </a:p>
          <a:p>
            <a:pPr algn="ctr" fontAlgn="base">
              <a:lnSpc>
                <a:spcPct val="90000"/>
              </a:lnSpc>
              <a:spcAft>
                <a:spcPct val="0"/>
              </a:spcAft>
              <a:defRPr/>
            </a:pPr>
            <a:r>
              <a:rPr lang="fr-FR" sz="900" b="1" i="1" dirty="0">
                <a:solidFill>
                  <a:srgbClr val="000000"/>
                </a:solidFill>
                <a:effectLst>
                  <a:outerShdw blurRad="38100" dist="38100" dir="2700000" algn="tl">
                    <a:srgbClr val="FFFFFF"/>
                  </a:outerShdw>
                </a:effectLst>
                <a:latin typeface="Times New Roman" pitchFamily="18" charset="0"/>
              </a:rPr>
              <a:t>Installation, Automatisation</a:t>
            </a:r>
          </a:p>
          <a:p>
            <a:pPr algn="ctr" fontAlgn="base">
              <a:lnSpc>
                <a:spcPct val="90000"/>
              </a:lnSpc>
              <a:spcAft>
                <a:spcPct val="0"/>
              </a:spcAft>
              <a:defRPr/>
            </a:pPr>
            <a:endParaRPr lang="fr-FR" sz="400" dirty="0">
              <a:solidFill>
                <a:srgbClr val="000000"/>
              </a:solidFill>
              <a:effectLst>
                <a:outerShdw blurRad="38100" dist="38100" dir="2700000" algn="tl">
                  <a:srgbClr val="FFFFFF"/>
                </a:outerShdw>
              </a:effectLst>
              <a:latin typeface="Times New Roman" pitchFamily="18" charset="0"/>
              <a:cs typeface="Times New Roman" pitchFamily="18" charset="0"/>
            </a:endParaRPr>
          </a:p>
          <a:p>
            <a:pPr algn="ctr" fontAlgn="base">
              <a:lnSpc>
                <a:spcPct val="90000"/>
              </a:lnSpc>
              <a:spcBef>
                <a:spcPct val="50000"/>
              </a:spcBef>
              <a:spcAft>
                <a:spcPct val="0"/>
              </a:spcAft>
              <a:defRPr/>
            </a:pPr>
            <a:r>
              <a:rPr lang="fr-FR" sz="700" dirty="0">
                <a:solidFill>
                  <a:srgbClr val="000000"/>
                </a:solidFill>
                <a:effectLst>
                  <a:outerShdw blurRad="38100" dist="38100" dir="2700000" algn="tl">
                    <a:srgbClr val="FFFFFF"/>
                  </a:outerShdw>
                </a:effectLst>
                <a:latin typeface="Times New Roman" pitchFamily="18" charset="0"/>
                <a:cs typeface="Times New Roman" pitchFamily="18" charset="0"/>
              </a:rPr>
              <a:t>116 rue d’Argentan - CS 20205</a:t>
            </a:r>
          </a:p>
          <a:p>
            <a:pPr algn="ctr" fontAlgn="base">
              <a:lnSpc>
                <a:spcPct val="90000"/>
              </a:lnSpc>
              <a:spcBef>
                <a:spcPct val="50000"/>
              </a:spcBef>
              <a:spcAft>
                <a:spcPct val="0"/>
              </a:spcAft>
              <a:defRPr/>
            </a:pPr>
            <a:r>
              <a:rPr lang="fr-FR" sz="700" dirty="0">
                <a:solidFill>
                  <a:srgbClr val="000000"/>
                </a:solidFill>
                <a:effectLst>
                  <a:outerShdw blurRad="38100" dist="38100" dir="2700000" algn="tl">
                    <a:srgbClr val="FFFFFF"/>
                  </a:outerShdw>
                </a:effectLst>
                <a:latin typeface="Times New Roman" pitchFamily="18" charset="0"/>
                <a:cs typeface="Times New Roman" pitchFamily="18" charset="0"/>
              </a:rPr>
              <a:t>61006 ALENÇON CEDEX - FRANCE</a:t>
            </a:r>
          </a:p>
          <a:p>
            <a:pPr algn="ctr" fontAlgn="base">
              <a:lnSpc>
                <a:spcPct val="90000"/>
              </a:lnSpc>
              <a:spcBef>
                <a:spcPct val="50000"/>
              </a:spcBef>
              <a:spcAft>
                <a:spcPct val="0"/>
              </a:spcAft>
              <a:defRPr/>
            </a:pPr>
            <a:r>
              <a:rPr lang="fr-FR" sz="700" dirty="0">
                <a:solidFill>
                  <a:srgbClr val="000000"/>
                </a:solidFill>
                <a:effectLst>
                  <a:outerShdw blurRad="38100" dist="38100" dir="2700000" algn="tl">
                    <a:srgbClr val="FFFFFF"/>
                  </a:outerShdw>
                </a:effectLst>
                <a:latin typeface="Times New Roman" pitchFamily="18" charset="0"/>
                <a:cs typeface="Times New Roman" pitchFamily="18" charset="0"/>
              </a:rPr>
              <a:t>Tél. : +33 (0)2 33 81 30 00 </a:t>
            </a:r>
          </a:p>
          <a:p>
            <a:pPr algn="ctr" fontAlgn="base">
              <a:lnSpc>
                <a:spcPct val="90000"/>
              </a:lnSpc>
              <a:spcBef>
                <a:spcPct val="50000"/>
              </a:spcBef>
              <a:spcAft>
                <a:spcPct val="0"/>
              </a:spcAft>
              <a:defRPr/>
            </a:pPr>
            <a:r>
              <a:rPr lang="fr-FR" sz="700" dirty="0">
                <a:solidFill>
                  <a:srgbClr val="000000"/>
                </a:solidFill>
                <a:effectLst>
                  <a:outerShdw blurRad="38100" dist="38100" dir="2700000" algn="tl">
                    <a:srgbClr val="FFFFFF"/>
                  </a:outerShdw>
                </a:effectLst>
                <a:latin typeface="Times New Roman" pitchFamily="18" charset="0"/>
                <a:cs typeface="Times New Roman" pitchFamily="18" charset="0"/>
              </a:rPr>
              <a:t>Fax : +33 (0)2 33 31 05 19</a:t>
            </a:r>
          </a:p>
          <a:p>
            <a:pPr algn="ctr" fontAlgn="base">
              <a:lnSpc>
                <a:spcPct val="90000"/>
              </a:lnSpc>
              <a:spcBef>
                <a:spcPct val="50000"/>
              </a:spcBef>
              <a:spcAft>
                <a:spcPct val="0"/>
              </a:spcAft>
              <a:defRPr/>
            </a:pPr>
            <a:r>
              <a:rPr lang="fr-FR" sz="700" dirty="0">
                <a:solidFill>
                  <a:schemeClr val="bg1"/>
                </a:solidFill>
                <a:effectLst>
                  <a:outerShdw blurRad="38100" dist="38100" dir="2700000" algn="tl">
                    <a:srgbClr val="FFFFFF"/>
                  </a:outerShdw>
                </a:effectLst>
                <a:latin typeface="Times New Roman" pitchFamily="18" charset="0"/>
                <a:cs typeface="Times New Roman" pitchFamily="18" charset="0"/>
              </a:rPr>
              <a:t>www.goavec.com </a:t>
            </a:r>
            <a:r>
              <a:rPr lang="fr-FR" sz="700" dirty="0">
                <a:solidFill>
                  <a:srgbClr val="000000"/>
                </a:solidFill>
                <a:effectLst>
                  <a:outerShdw blurRad="38100" dist="38100" dir="2700000" algn="tl">
                    <a:srgbClr val="FFFFFF"/>
                  </a:outerShdw>
                </a:effectLst>
                <a:latin typeface="Times New Roman" pitchFamily="18" charset="0"/>
                <a:cs typeface="Times New Roman" pitchFamily="18" charset="0"/>
              </a:rPr>
              <a:t>– contact@goavec.com</a:t>
            </a:r>
          </a:p>
        </p:txBody>
      </p:sp>
    </p:spTree>
    <p:extLst>
      <p:ext uri="{BB962C8B-B14F-4D97-AF65-F5344CB8AC3E}">
        <p14:creationId xmlns:p14="http://schemas.microsoft.com/office/powerpoint/2010/main" val="133708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95536" y="1556792"/>
            <a:ext cx="504056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lvl="0" eaLnBrk="1" hangingPunct="1">
              <a:buFont typeface="Wingdings" panose="05000000000000000000" pitchFamily="2" charset="2"/>
              <a:buChar char="§"/>
              <a:defRPr/>
            </a:pPr>
            <a:r>
              <a:rPr lang="en-US" sz="1600" kern="0" dirty="0">
                <a:solidFill>
                  <a:schemeClr val="bg1"/>
                </a:solidFill>
                <a:latin typeface="Calibri" panose="020F0502020204030204" pitchFamily="34" charset="0"/>
              </a:rPr>
              <a:t>GOAVEC Engineering designs and manufactures many specific accessories for their tanks and especially for the crystallizers, the </a:t>
            </a:r>
            <a:r>
              <a:rPr lang="en-US" sz="1600" u="sng" kern="0" dirty="0">
                <a:solidFill>
                  <a:schemeClr val="bg1"/>
                </a:solidFill>
                <a:latin typeface="Calibri" panose="020F0502020204030204" pitchFamily="34" charset="0"/>
              </a:rPr>
              <a:t>safety vents</a:t>
            </a:r>
            <a:r>
              <a:rPr lang="en-US" sz="1600" kern="0" dirty="0">
                <a:solidFill>
                  <a:schemeClr val="bg1"/>
                </a:solidFill>
                <a:latin typeface="Calibri" panose="020F0502020204030204" pitchFamily="34" charset="0"/>
              </a:rPr>
              <a:t> and the </a:t>
            </a:r>
            <a:r>
              <a:rPr lang="en-US" sz="1600" u="sng" kern="0" dirty="0">
                <a:solidFill>
                  <a:schemeClr val="bg1"/>
                </a:solidFill>
                <a:latin typeface="Calibri" panose="020F0502020204030204" pitchFamily="34" charset="0"/>
              </a:rPr>
              <a:t>retractable cleaning devices</a:t>
            </a:r>
            <a:r>
              <a:rPr lang="en-US" sz="1600" kern="0" dirty="0">
                <a:solidFill>
                  <a:schemeClr val="bg1"/>
                </a:solidFill>
                <a:latin typeface="Calibri" panose="020F0502020204030204" pitchFamily="34" charset="0"/>
              </a:rPr>
              <a:t>.</a:t>
            </a:r>
          </a:p>
          <a:p>
            <a:pPr marL="0" lvl="0" indent="0" eaLnBrk="1" hangingPunct="1">
              <a:buNone/>
              <a:defRPr/>
            </a:pPr>
            <a:endParaRPr lang="en-US" sz="1600" kern="0" dirty="0">
              <a:solidFill>
                <a:srgbClr val="000000"/>
              </a:solidFill>
              <a:latin typeface="Calibri" panose="020F0502020204030204" pitchFamily="34" charset="0"/>
            </a:endParaRPr>
          </a:p>
          <a:p>
            <a:pPr lvl="0" eaLnBrk="1" hangingPunct="1">
              <a:buFont typeface="Wingdings" panose="05000000000000000000" pitchFamily="2" charset="2"/>
              <a:buChar char="§"/>
              <a:defRPr/>
            </a:pPr>
            <a:r>
              <a:rPr lang="en-US" sz="1600" kern="0" dirty="0">
                <a:solidFill>
                  <a:srgbClr val="000000"/>
                </a:solidFill>
                <a:latin typeface="Calibri" panose="020F0502020204030204" pitchFamily="34" charset="0"/>
              </a:rPr>
              <a:t>The design and the </a:t>
            </a:r>
            <a:r>
              <a:rPr lang="en-US" sz="1600" u="sng" kern="0" dirty="0">
                <a:solidFill>
                  <a:srgbClr val="000000"/>
                </a:solidFill>
                <a:latin typeface="Calibri" panose="020F0502020204030204" pitchFamily="34" charset="0"/>
              </a:rPr>
              <a:t>in-house manufacturing </a:t>
            </a:r>
            <a:r>
              <a:rPr lang="en-US" sz="1600" kern="0" dirty="0">
                <a:solidFill>
                  <a:srgbClr val="000000"/>
                </a:solidFill>
                <a:latin typeface="Calibri" panose="020F0502020204030204" pitchFamily="34" charset="0"/>
              </a:rPr>
              <a:t>of all the elements in connection with the control of the process is certainly one of the main reasons of the international reputation of the GOAVEC crystallizing tanks.</a:t>
            </a: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45592" y="318456"/>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sm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ACCESSORIES</a:t>
            </a:r>
            <a:endParaRPr lang="fr-FR" sz="1100" b="1" kern="0" cap="small" dirty="0">
              <a:solidFill>
                <a:srgbClr val="000000"/>
              </a:solidFill>
              <a:effectLst>
                <a:outerShdw blurRad="38100" dist="38100" dir="2700000" algn="tl">
                  <a:srgbClr val="FFFFFF"/>
                </a:outerShdw>
              </a:effectLst>
              <a:cs typeface="Times New Roman" pitchFamily="18"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5558" y="1949517"/>
            <a:ext cx="1813555" cy="204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Sans titre-Numérisation-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6906" y="4345692"/>
            <a:ext cx="2469980" cy="1770735"/>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7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95536" y="1340767"/>
            <a:ext cx="7056784"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marL="0" lvl="0" indent="0" eaLnBrk="1" hangingPunct="1">
              <a:buNone/>
              <a:defRPr/>
            </a:pPr>
            <a:r>
              <a:rPr lang="en-US" sz="1600" i="1" u="sng" kern="0" cap="small" dirty="0">
                <a:solidFill>
                  <a:srgbClr val="FF0000"/>
                </a:solidFill>
                <a:latin typeface="Calibri" panose="020F0502020204030204" pitchFamily="34" charset="0"/>
              </a:rPr>
              <a:t>Atmospheric vent:</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It exists in Ø 100, Ø 200 and Ø 350 mm according to the volume and the cleaning conditions of the tanks.</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Equipped with an </a:t>
            </a:r>
            <a:r>
              <a:rPr lang="en-US" sz="1600" u="sng" kern="0" dirty="0">
                <a:solidFill>
                  <a:schemeClr val="bg1"/>
                </a:solidFill>
                <a:latin typeface="Calibri" panose="020F0502020204030204" pitchFamily="34" charset="0"/>
              </a:rPr>
              <a:t>anti-insect sleeve and chicanes </a:t>
            </a:r>
            <a:r>
              <a:rPr lang="en-US" sz="1600" kern="0" dirty="0">
                <a:solidFill>
                  <a:schemeClr val="bg1"/>
                </a:solidFill>
                <a:latin typeface="Calibri" panose="020F0502020204030204" pitchFamily="34" charset="0"/>
              </a:rPr>
              <a:t>to avoid liquid projections, it can be equipped with a projection recovering pipe coming down to the bottom of the tank. </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It prevents the tank from any risk of overpressure or depression that can generate a collapse.</a:t>
            </a: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45592" y="318456"/>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sm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ACCESSORIES</a:t>
            </a:r>
            <a:endParaRPr lang="fr-FR" sz="1100" b="1" kern="0" cap="small" dirty="0">
              <a:solidFill>
                <a:srgbClr val="000000"/>
              </a:solidFill>
              <a:effectLst>
                <a:outerShdw blurRad="38100" dist="38100" dir="2700000" algn="tl">
                  <a:srgbClr val="FFFFFF"/>
                </a:outerShdw>
              </a:effectLst>
              <a:cs typeface="Times New Roman"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7" y="4112457"/>
            <a:ext cx="2880320" cy="170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3861228"/>
            <a:ext cx="2736304" cy="180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6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95536" y="1340767"/>
            <a:ext cx="525658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marL="0" lvl="0" indent="0" eaLnBrk="1" hangingPunct="1">
              <a:buNone/>
              <a:defRPr/>
            </a:pPr>
            <a:r>
              <a:rPr lang="en-US" sz="1600" i="1" u="sng" kern="0" cap="small" dirty="0">
                <a:solidFill>
                  <a:srgbClr val="FF0000"/>
                </a:solidFill>
                <a:latin typeface="Calibri" panose="020F0502020204030204" pitchFamily="34" charset="0"/>
              </a:rPr>
              <a:t>Retractable cleaning device:</a:t>
            </a:r>
          </a:p>
          <a:p>
            <a:pPr marL="0" lvl="0" indent="0" eaLnBrk="1" hangingPunct="1">
              <a:buNone/>
              <a:defRPr/>
            </a:pPr>
            <a:endParaRPr lang="en-US" sz="600" i="1" u="sng" kern="0" cap="small" dirty="0">
              <a:solidFill>
                <a:srgbClr val="FF0000"/>
              </a:solidFill>
              <a:latin typeface="Calibri" panose="020F0502020204030204" pitchFamily="34" charset="0"/>
            </a:endParaRP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Originally developed for the crystallization tanks, the </a:t>
            </a:r>
            <a:r>
              <a:rPr lang="en-US" sz="1600" kern="0" dirty="0" err="1">
                <a:solidFill>
                  <a:schemeClr val="bg1"/>
                </a:solidFill>
                <a:latin typeface="Calibri" panose="020F0502020204030204" pitchFamily="34" charset="0"/>
              </a:rPr>
              <a:t>rectractable</a:t>
            </a:r>
            <a:r>
              <a:rPr lang="en-US" sz="1600" kern="0" dirty="0">
                <a:solidFill>
                  <a:schemeClr val="bg1"/>
                </a:solidFill>
                <a:latin typeface="Calibri" panose="020F0502020204030204" pitchFamily="34" charset="0"/>
              </a:rPr>
              <a:t> cleaning device is operated by the pressure of the cleaning fluid and does not require any external actuator. This equipment is used in various industries, even for pharmaceutical reactors.</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On demand it can be equipped with an external actuator and/or with position switches.</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It is installed at each propeller level to ensure a perfect cleaning under the agitation blades.</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Without any part inside the tank surface, it is perfectly adapted in the case of agitation systems with wall scrapers.</a:t>
            </a: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45592" y="318456"/>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sm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ACCESSORIES</a:t>
            </a:r>
            <a:endParaRPr lang="fr-FR" sz="1100" b="1" kern="0" cap="small" dirty="0">
              <a:solidFill>
                <a:srgbClr val="000000"/>
              </a:solidFill>
              <a:effectLst>
                <a:outerShdw blurRad="38100" dist="38100" dir="2700000" algn="tl">
                  <a:srgbClr val="FFFFFF"/>
                </a:outerShdw>
              </a:effectLst>
              <a:cs typeface="Times New Roman" pitchFamily="18"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730" y="2348879"/>
            <a:ext cx="2289662" cy="23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02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3"/>
          <p:cNvSpPr txBox="1">
            <a:spLocks noChangeArrowheads="1"/>
          </p:cNvSpPr>
          <p:nvPr/>
        </p:nvSpPr>
        <p:spPr bwMode="auto">
          <a:xfrm>
            <a:off x="2816308" y="1876910"/>
            <a:ext cx="525658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marL="0" lvl="0" indent="0" eaLnBrk="1" hangingPunct="1">
              <a:buNone/>
              <a:defRPr/>
            </a:pPr>
            <a:r>
              <a:rPr lang="fr-FR" sz="1600" dirty="0">
                <a:solidFill>
                  <a:schemeClr val="bg1"/>
                </a:solidFill>
                <a:effectLst/>
                <a:latin typeface="Calibri" panose="020F0502020204030204" pitchFamily="34" charset="0"/>
                <a:cs typeface="Calibri" panose="020F0502020204030204" pitchFamily="34" charset="0"/>
              </a:rPr>
              <a:t>More </a:t>
            </a:r>
            <a:r>
              <a:rPr lang="fr-FR" sz="1600" dirty="0" err="1">
                <a:solidFill>
                  <a:schemeClr val="bg1"/>
                </a:solidFill>
                <a:effectLst/>
                <a:latin typeface="Calibri" panose="020F0502020204030204" pitchFamily="34" charset="0"/>
                <a:cs typeface="Calibri" panose="020F0502020204030204" pitchFamily="34" charset="0"/>
              </a:rPr>
              <a:t>than</a:t>
            </a:r>
            <a:r>
              <a:rPr lang="fr-FR" sz="1600" dirty="0">
                <a:solidFill>
                  <a:schemeClr val="bg1"/>
                </a:solidFill>
                <a:effectLst/>
                <a:latin typeface="Calibri" panose="020F0502020204030204" pitchFamily="34" charset="0"/>
                <a:cs typeface="Calibri" panose="020F0502020204030204" pitchFamily="34" charset="0"/>
              </a:rPr>
              <a:t> 600 </a:t>
            </a:r>
            <a:r>
              <a:rPr lang="fr-FR" sz="1600" dirty="0" err="1">
                <a:solidFill>
                  <a:schemeClr val="bg1"/>
                </a:solidFill>
                <a:effectLst/>
                <a:latin typeface="Calibri" panose="020F0502020204030204" pitchFamily="34" charset="0"/>
                <a:cs typeface="Calibri" panose="020F0502020204030204" pitchFamily="34" charset="0"/>
              </a:rPr>
              <a:t>units</a:t>
            </a:r>
            <a:r>
              <a:rPr lang="fr-FR" sz="1600" dirty="0">
                <a:solidFill>
                  <a:schemeClr val="bg1"/>
                </a:solidFill>
                <a:effectLst/>
                <a:latin typeface="Calibri" panose="020F0502020204030204" pitchFamily="34" charset="0"/>
                <a:cs typeface="Calibri" panose="020F0502020204030204" pitchFamily="34" charset="0"/>
              </a:rPr>
              <a:t> </a:t>
            </a:r>
            <a:r>
              <a:rPr lang="fr-FR" sz="1600" dirty="0" err="1">
                <a:solidFill>
                  <a:schemeClr val="bg1"/>
                </a:solidFill>
                <a:effectLst/>
                <a:latin typeface="Calibri" panose="020F0502020204030204" pitchFamily="34" charset="0"/>
                <a:cs typeface="Calibri" panose="020F0502020204030204" pitchFamily="34" charset="0"/>
              </a:rPr>
              <a:t>successfully</a:t>
            </a:r>
            <a:r>
              <a:rPr lang="fr-FR" sz="1600" dirty="0">
                <a:solidFill>
                  <a:schemeClr val="bg1"/>
                </a:solidFill>
                <a:effectLst/>
                <a:latin typeface="Calibri" panose="020F0502020204030204" pitchFamily="34" charset="0"/>
                <a:cs typeface="Calibri" panose="020F0502020204030204" pitchFamily="34" charset="0"/>
              </a:rPr>
              <a:t> </a:t>
            </a:r>
            <a:r>
              <a:rPr lang="fr-FR" sz="1600" dirty="0" err="1">
                <a:solidFill>
                  <a:schemeClr val="bg1"/>
                </a:solidFill>
                <a:effectLst/>
                <a:latin typeface="Calibri" panose="020F0502020204030204" pitchFamily="34" charset="0"/>
                <a:cs typeface="Calibri" panose="020F0502020204030204" pitchFamily="34" charset="0"/>
              </a:rPr>
              <a:t>installed</a:t>
            </a:r>
            <a:r>
              <a:rPr lang="fr-FR" sz="1600" dirty="0">
                <a:solidFill>
                  <a:schemeClr val="bg1"/>
                </a:solidFill>
                <a:effectLst/>
                <a:latin typeface="Calibri" panose="020F0502020204030204" pitchFamily="34" charset="0"/>
                <a:cs typeface="Calibri" panose="020F0502020204030204" pitchFamily="34" charset="0"/>
              </a:rPr>
              <a:t> </a:t>
            </a:r>
            <a:r>
              <a:rPr lang="fr-FR" sz="1600" dirty="0" err="1">
                <a:solidFill>
                  <a:schemeClr val="bg1"/>
                </a:solidFill>
                <a:effectLst/>
                <a:latin typeface="Calibri" panose="020F0502020204030204" pitchFamily="34" charset="0"/>
                <a:cs typeface="Calibri" panose="020F0502020204030204" pitchFamily="34" charset="0"/>
              </a:rPr>
              <a:t>worldwide</a:t>
            </a:r>
            <a:r>
              <a:rPr lang="fr-FR" sz="1600" dirty="0">
                <a:solidFill>
                  <a:schemeClr val="bg1"/>
                </a:solidFill>
                <a:effectLst/>
                <a:latin typeface="Calibri" panose="020F0502020204030204" pitchFamily="34" charset="0"/>
                <a:cs typeface="Calibri" panose="020F0502020204030204" pitchFamily="34" charset="0"/>
              </a:rPr>
              <a:t>, </a:t>
            </a:r>
            <a:r>
              <a:rPr lang="fr-FR" sz="1600" dirty="0" err="1">
                <a:solidFill>
                  <a:schemeClr val="bg1"/>
                </a:solidFill>
                <a:effectLst/>
                <a:latin typeface="Calibri" panose="020F0502020204030204" pitchFamily="34" charset="0"/>
                <a:cs typeface="Calibri" panose="020F0502020204030204" pitchFamily="34" charset="0"/>
              </a:rPr>
              <a:t>from</a:t>
            </a:r>
            <a:r>
              <a:rPr lang="fr-FR" sz="1600" dirty="0">
                <a:solidFill>
                  <a:schemeClr val="bg1"/>
                </a:solidFill>
                <a:effectLst/>
                <a:latin typeface="Calibri" panose="020F0502020204030204" pitchFamily="34" charset="0"/>
                <a:cs typeface="Calibri" panose="020F0502020204030204" pitchFamily="34" charset="0"/>
              </a:rPr>
              <a:t> 1.5m3 to 50m3 </a:t>
            </a:r>
            <a:r>
              <a:rPr lang="fr-FR" sz="1600" dirty="0" err="1">
                <a:solidFill>
                  <a:schemeClr val="bg1"/>
                </a:solidFill>
                <a:effectLst/>
                <a:latin typeface="Calibri" panose="020F0502020204030204" pitchFamily="34" charset="0"/>
                <a:cs typeface="Calibri" panose="020F0502020204030204" pitchFamily="34" charset="0"/>
              </a:rPr>
              <a:t>capacity</a:t>
            </a:r>
            <a:r>
              <a:rPr lang="fr-FR" sz="1600" dirty="0">
                <a:solidFill>
                  <a:schemeClr val="bg1"/>
                </a:solidFill>
                <a:effectLst/>
                <a:latin typeface="Calibri" panose="020F0502020204030204" pitchFamily="34" charset="0"/>
                <a:cs typeface="Calibri" panose="020F0502020204030204" pitchFamily="34" charset="0"/>
              </a:rPr>
              <a:t>, in </a:t>
            </a:r>
            <a:r>
              <a:rPr lang="fr-FR" sz="1600" dirty="0" err="1">
                <a:solidFill>
                  <a:schemeClr val="bg1"/>
                </a:solidFill>
                <a:effectLst/>
                <a:latin typeface="Calibri" panose="020F0502020204030204" pitchFamily="34" charset="0"/>
                <a:cs typeface="Calibri" panose="020F0502020204030204" pitchFamily="34" charset="0"/>
              </a:rPr>
              <a:t>operation</a:t>
            </a:r>
            <a:r>
              <a:rPr lang="fr-FR" sz="1600" dirty="0">
                <a:solidFill>
                  <a:schemeClr val="bg1"/>
                </a:solidFill>
                <a:effectLst/>
                <a:latin typeface="Calibri" panose="020F0502020204030204" pitchFamily="34" charset="0"/>
                <a:cs typeface="Calibri" panose="020F0502020204030204" pitchFamily="34" charset="0"/>
              </a:rPr>
              <a:t> for </a:t>
            </a:r>
            <a:r>
              <a:rPr lang="fr-FR" sz="1600" dirty="0" err="1">
                <a:solidFill>
                  <a:schemeClr val="bg1"/>
                </a:solidFill>
                <a:effectLst/>
                <a:latin typeface="Calibri" panose="020F0502020204030204" pitchFamily="34" charset="0"/>
                <a:cs typeface="Calibri" panose="020F0502020204030204" pitchFamily="34" charset="0"/>
              </a:rPr>
              <a:t>some</a:t>
            </a:r>
            <a:r>
              <a:rPr lang="fr-FR" sz="1600" dirty="0">
                <a:solidFill>
                  <a:schemeClr val="bg1"/>
                </a:solidFill>
                <a:effectLst/>
                <a:latin typeface="Calibri" panose="020F0502020204030204" pitchFamily="34" charset="0"/>
                <a:cs typeface="Calibri" panose="020F0502020204030204" pitchFamily="34" charset="0"/>
              </a:rPr>
              <a:t> for more </a:t>
            </a:r>
            <a:r>
              <a:rPr lang="fr-FR" sz="1600" dirty="0" err="1">
                <a:solidFill>
                  <a:schemeClr val="bg1"/>
                </a:solidFill>
                <a:effectLst/>
                <a:latin typeface="Calibri" panose="020F0502020204030204" pitchFamily="34" charset="0"/>
                <a:cs typeface="Calibri" panose="020F0502020204030204" pitchFamily="34" charset="0"/>
              </a:rPr>
              <a:t>than</a:t>
            </a:r>
            <a:r>
              <a:rPr lang="fr-FR" sz="1600" dirty="0">
                <a:solidFill>
                  <a:schemeClr val="bg1"/>
                </a:solidFill>
                <a:effectLst/>
                <a:latin typeface="Calibri" panose="020F0502020204030204" pitchFamily="34" charset="0"/>
                <a:cs typeface="Calibri" panose="020F0502020204030204" pitchFamily="34" charset="0"/>
              </a:rPr>
              <a:t> 40 </a:t>
            </a:r>
            <a:r>
              <a:rPr lang="fr-FR" sz="1600" dirty="0" err="1">
                <a:solidFill>
                  <a:schemeClr val="bg1"/>
                </a:solidFill>
                <a:effectLst/>
                <a:latin typeface="Calibri" panose="020F0502020204030204" pitchFamily="34" charset="0"/>
                <a:cs typeface="Calibri" panose="020F0502020204030204" pitchFamily="34" charset="0"/>
              </a:rPr>
              <a:t>years</a:t>
            </a:r>
            <a:r>
              <a:rPr lang="fr-FR" sz="1600" dirty="0">
                <a:solidFill>
                  <a:schemeClr val="bg1"/>
                </a:solidFill>
                <a:effectLst/>
                <a:latin typeface="Calibri" panose="020F0502020204030204" pitchFamily="34" charset="0"/>
                <a:cs typeface="Calibri" panose="020F0502020204030204" pitchFamily="34" charset="0"/>
              </a:rPr>
              <a:t> :</a:t>
            </a:r>
            <a:endParaRPr kumimoji="0" lang="fr-FR" sz="1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0" indent="0" eaLnBrk="1" hangingPunct="1">
              <a:buNone/>
              <a:defRPr/>
            </a:pPr>
            <a:r>
              <a:rPr lang="fr-FR" sz="1600" dirty="0">
                <a:solidFill>
                  <a:schemeClr val="bg1"/>
                </a:solidFill>
                <a:effectLst/>
                <a:latin typeface="Calibri" panose="020F0502020204030204" pitchFamily="34" charset="0"/>
                <a:cs typeface="Calibri" panose="020F0502020204030204" pitchFamily="34" charset="0"/>
              </a:rPr>
              <a:t>LEPRINO (USA), AGROPUR (Canada), LALA (Mexico), FONTERRA (New </a:t>
            </a:r>
            <a:r>
              <a:rPr lang="fr-FR" sz="1600" dirty="0" err="1">
                <a:solidFill>
                  <a:schemeClr val="bg1"/>
                </a:solidFill>
                <a:effectLst/>
                <a:latin typeface="Calibri" panose="020F0502020204030204" pitchFamily="34" charset="0"/>
                <a:cs typeface="Calibri" panose="020F0502020204030204" pitchFamily="34" charset="0"/>
              </a:rPr>
              <a:t>Zealand</a:t>
            </a:r>
            <a:r>
              <a:rPr lang="fr-FR" sz="1600" dirty="0">
                <a:solidFill>
                  <a:schemeClr val="bg1"/>
                </a:solidFill>
                <a:effectLst/>
                <a:latin typeface="Calibri" panose="020F0502020204030204" pitchFamily="34" charset="0"/>
                <a:cs typeface="Calibri" panose="020F0502020204030204" pitchFamily="34" charset="0"/>
              </a:rPr>
              <a:t>), ARLA CORDOBA (Argentina), and of course </a:t>
            </a:r>
            <a:r>
              <a:rPr lang="fr-FR" sz="1600" dirty="0" err="1">
                <a:solidFill>
                  <a:schemeClr val="bg1"/>
                </a:solidFill>
                <a:effectLst/>
                <a:latin typeface="Calibri" panose="020F0502020204030204" pitchFamily="34" charset="0"/>
                <a:cs typeface="Calibri" panose="020F0502020204030204" pitchFamily="34" charset="0"/>
              </a:rPr>
              <a:t>within</a:t>
            </a:r>
            <a:r>
              <a:rPr lang="fr-FR" sz="1600" dirty="0">
                <a:solidFill>
                  <a:schemeClr val="bg1"/>
                </a:solidFill>
                <a:effectLst/>
                <a:latin typeface="Calibri" panose="020F0502020204030204" pitchFamily="34" charset="0"/>
                <a:cs typeface="Calibri" panose="020F0502020204030204" pitchFamily="34" charset="0"/>
              </a:rPr>
              <a:t> Europe in Germany (BMI, MOLKEREI MEGGLE, WHEYCO, SACHSENMILCH…), </a:t>
            </a:r>
            <a:r>
              <a:rPr lang="fr-FR" sz="1600" dirty="0" err="1">
                <a:solidFill>
                  <a:schemeClr val="bg1"/>
                </a:solidFill>
                <a:effectLst/>
                <a:latin typeface="Calibri" panose="020F0502020204030204" pitchFamily="34" charset="0"/>
                <a:cs typeface="Calibri" panose="020F0502020204030204" pitchFamily="34" charset="0"/>
              </a:rPr>
              <a:t>Denmark</a:t>
            </a:r>
            <a:r>
              <a:rPr lang="fr-FR" sz="1600" dirty="0">
                <a:solidFill>
                  <a:schemeClr val="bg1"/>
                </a:solidFill>
                <a:effectLst/>
                <a:latin typeface="Calibri" panose="020F0502020204030204" pitchFamily="34" charset="0"/>
                <a:cs typeface="Calibri" panose="020F0502020204030204" pitchFamily="34" charset="0"/>
              </a:rPr>
              <a:t> (ARLA), </a:t>
            </a:r>
            <a:r>
              <a:rPr lang="fr-FR" sz="1600" dirty="0" err="1">
                <a:solidFill>
                  <a:schemeClr val="bg1"/>
                </a:solidFill>
                <a:effectLst/>
                <a:latin typeface="Calibri" panose="020F0502020204030204" pitchFamily="34" charset="0"/>
                <a:cs typeface="Calibri" panose="020F0502020204030204" pitchFamily="34" charset="0"/>
              </a:rPr>
              <a:t>Finland</a:t>
            </a:r>
            <a:r>
              <a:rPr lang="fr-FR" sz="1600" dirty="0">
                <a:solidFill>
                  <a:schemeClr val="bg1"/>
                </a:solidFill>
                <a:effectLst/>
                <a:latin typeface="Calibri" panose="020F0502020204030204" pitchFamily="34" charset="0"/>
                <a:cs typeface="Calibri" panose="020F0502020204030204" pitchFamily="34" charset="0"/>
              </a:rPr>
              <a:t> (VALIO), </a:t>
            </a:r>
            <a:r>
              <a:rPr lang="fr-FR" sz="1600" dirty="0" err="1">
                <a:solidFill>
                  <a:schemeClr val="bg1"/>
                </a:solidFill>
                <a:effectLst/>
                <a:latin typeface="Calibri" panose="020F0502020204030204" pitchFamily="34" charset="0"/>
                <a:cs typeface="Calibri" panose="020F0502020204030204" pitchFamily="34" charset="0"/>
              </a:rPr>
              <a:t>Norway</a:t>
            </a:r>
            <a:r>
              <a:rPr lang="fr-FR" sz="1600" dirty="0">
                <a:solidFill>
                  <a:schemeClr val="bg1"/>
                </a:solidFill>
                <a:effectLst/>
                <a:latin typeface="Calibri" panose="020F0502020204030204" pitchFamily="34" charset="0"/>
                <a:cs typeface="Calibri" panose="020F0502020204030204" pitchFamily="34" charset="0"/>
              </a:rPr>
              <a:t> (TINE), Ireland (GLANBIA, DAIRYGOLD…), </a:t>
            </a:r>
            <a:r>
              <a:rPr lang="fr-FR" sz="1600" dirty="0" err="1">
                <a:solidFill>
                  <a:schemeClr val="bg1"/>
                </a:solidFill>
                <a:effectLst/>
                <a:latin typeface="Calibri" panose="020F0502020204030204" pitchFamily="34" charset="0"/>
                <a:cs typeface="Calibri" panose="020F0502020204030204" pitchFamily="34" charset="0"/>
              </a:rPr>
              <a:t>Lithuania</a:t>
            </a:r>
            <a:r>
              <a:rPr lang="fr-FR" sz="1600" dirty="0">
                <a:solidFill>
                  <a:schemeClr val="bg1"/>
                </a:solidFill>
                <a:effectLst/>
                <a:latin typeface="Calibri" panose="020F0502020204030204" pitchFamily="34" charset="0"/>
                <a:cs typeface="Calibri" panose="020F0502020204030204" pitchFamily="34" charset="0"/>
              </a:rPr>
              <a:t>, Spain, </a:t>
            </a:r>
            <a:r>
              <a:rPr lang="fr-FR" sz="1600" dirty="0" err="1">
                <a:solidFill>
                  <a:schemeClr val="bg1"/>
                </a:solidFill>
                <a:effectLst/>
                <a:latin typeface="Calibri" panose="020F0502020204030204" pitchFamily="34" charset="0"/>
                <a:cs typeface="Calibri" panose="020F0502020204030204" pitchFamily="34" charset="0"/>
              </a:rPr>
              <a:t>Italy</a:t>
            </a:r>
            <a:r>
              <a:rPr lang="fr-FR" sz="1600" dirty="0">
                <a:solidFill>
                  <a:schemeClr val="bg1"/>
                </a:solidFill>
                <a:effectLst/>
                <a:latin typeface="Calibri" panose="020F0502020204030204" pitchFamily="34" charset="0"/>
                <a:cs typeface="Calibri" panose="020F0502020204030204" pitchFamily="34" charset="0"/>
              </a:rPr>
              <a:t>, </a:t>
            </a:r>
            <a:r>
              <a:rPr lang="fr-FR" sz="1600" dirty="0" err="1">
                <a:solidFill>
                  <a:schemeClr val="bg1"/>
                </a:solidFill>
                <a:effectLst/>
                <a:latin typeface="Calibri" panose="020F0502020204030204" pitchFamily="34" charset="0"/>
                <a:cs typeface="Calibri" panose="020F0502020204030204" pitchFamily="34" charset="0"/>
              </a:rPr>
              <a:t>Hungary</a:t>
            </a:r>
            <a:r>
              <a:rPr lang="fr-FR" sz="1600" dirty="0">
                <a:solidFill>
                  <a:schemeClr val="bg1"/>
                </a:solidFill>
                <a:effectLst/>
                <a:latin typeface="Calibri" panose="020F0502020204030204" pitchFamily="34" charset="0"/>
                <a:cs typeface="Calibri" panose="020F0502020204030204" pitchFamily="34" charset="0"/>
              </a:rPr>
              <a:t>, etc.</a:t>
            </a:r>
          </a:p>
          <a:p>
            <a:pPr marL="0" lvl="0" indent="0" eaLnBrk="1" hangingPunct="1">
              <a:buNone/>
              <a:defRPr/>
            </a:pPr>
            <a:endParaRPr kumimoji="0" lang="en-US" sz="1600" b="1" i="0" u="none" strike="noStrike" kern="0" cap="none" spc="0" normalizeH="0" baseline="0" noProof="0" dirty="0">
              <a:ln>
                <a:noFill/>
              </a:ln>
              <a:solidFill>
                <a:schemeClr val="bg1"/>
              </a:solidFill>
              <a:effectLst>
                <a:outerShdw blurRad="38100" dist="38100" dir="2700000" algn="tl">
                  <a:srgbClr val="FFFFFF"/>
                </a:outerShdw>
              </a:effectLst>
              <a:uLnTx/>
              <a:uFillTx/>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1600" b="1" i="0" u="none" strike="noStrike" kern="0" cap="none" spc="0" normalizeH="0" baseline="0" noProof="0" dirty="0">
              <a:ln>
                <a:noFill/>
              </a:ln>
              <a:solidFill>
                <a:schemeClr val="bg1"/>
              </a:solidFill>
              <a:effectLst>
                <a:outerShdw blurRad="38100" dist="38100" dir="2700000" algn="tl">
                  <a:srgbClr val="FFFFFF"/>
                </a:outerShdw>
              </a:effectLst>
              <a:uLnTx/>
              <a:uFillTx/>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fr-FR" sz="1600" b="1" i="0" u="none" strike="noStrike" kern="0" cap="none" spc="0" normalizeH="0" baseline="0" noProof="0" dirty="0">
              <a:ln>
                <a:noFill/>
              </a:ln>
              <a:solidFill>
                <a:srgbClr val="000000"/>
              </a:solidFill>
              <a:effectLst>
                <a:outerShdw blurRad="38100" dist="38100" dir="2700000" algn="tl">
                  <a:srgbClr val="FFFFFF"/>
                </a:outerShdw>
              </a:effectLst>
              <a:uLnTx/>
              <a:uFillTx/>
              <a:latin typeface="Calibri" panose="020F0502020204030204" pitchFamily="34" charset="0"/>
              <a:ea typeface="+mn-ea"/>
              <a:cs typeface="+mn-cs"/>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816308" y="318456"/>
            <a:ext cx="4126028" cy="523220"/>
          </a:xfrm>
          <a:prstGeom prst="rect">
            <a:avLst/>
          </a:prstGeom>
          <a:solidFill>
            <a:schemeClr val="tx1"/>
          </a:solidFill>
          <a:ln>
            <a:solidFill>
              <a:srgbClr val="FF0000"/>
            </a:solidFill>
          </a:ln>
        </p:spPr>
        <p:txBody>
          <a:bodyPr wrap="square" lIns="91440" tIns="45720" rIns="91440" bIns="4572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800" b="1" i="0" u="none" strike="noStrike" kern="0" cap="small" spc="0" normalizeH="0" baseline="0" noProof="0" dirty="0">
                <a:ln>
                  <a:noFill/>
                </a:ln>
                <a:solidFill>
                  <a:srgbClr val="FF0000"/>
                </a:solidFill>
                <a:effectLst>
                  <a:outerShdw blurRad="38100" dist="38100" dir="2700000" algn="tl">
                    <a:srgbClr val="FFFFFF"/>
                  </a:outerShdw>
                </a:effectLst>
                <a:uLnTx/>
                <a:uFillTx/>
                <a:latin typeface="Calibri" panose="020F0502020204030204" pitchFamily="34" charset="0"/>
                <a:ea typeface="+mn-ea"/>
                <a:cs typeface="Times New Roman" pitchFamily="18" charset="0"/>
              </a:rPr>
              <a:t>REFERENCES</a:t>
            </a:r>
            <a:endParaRPr kumimoji="0" lang="fr-FR" sz="1100" b="1" i="0" u="none" strike="noStrike" kern="0" cap="small" spc="0" normalizeH="0" baseline="0" noProof="0" dirty="0">
              <a:ln>
                <a:noFill/>
              </a:ln>
              <a:solidFill>
                <a:srgbClr val="000000"/>
              </a:solidFill>
              <a:effectLst>
                <a:outerShdw blurRad="38100" dist="38100" dir="2700000" algn="tl">
                  <a:srgbClr val="FFFFFF"/>
                </a:outerShdw>
              </a:effectLst>
              <a:uLnTx/>
              <a:uFillTx/>
              <a:latin typeface="Arial"/>
              <a:ea typeface="+mn-ea"/>
              <a:cs typeface="Times New Roman" pitchFamily="18" charset="0"/>
            </a:endParaRPr>
          </a:p>
        </p:txBody>
      </p:sp>
      <p:pic>
        <p:nvPicPr>
          <p:cNvPr id="2" name="Image 1">
            <a:extLst>
              <a:ext uri="{FF2B5EF4-FFF2-40B4-BE49-F238E27FC236}">
                <a16:creationId xmlns:a16="http://schemas.microsoft.com/office/drawing/2014/main" id="{3088535E-5A80-49D8-9DCD-80C6C6011BA2}"/>
              </a:ext>
            </a:extLst>
          </p:cNvPr>
          <p:cNvPicPr>
            <a:picLocks noChangeAspect="1"/>
          </p:cNvPicPr>
          <p:nvPr/>
        </p:nvPicPr>
        <p:blipFill>
          <a:blip r:embed="rId5"/>
          <a:stretch>
            <a:fillRect/>
          </a:stretch>
        </p:blipFill>
        <p:spPr>
          <a:xfrm>
            <a:off x="245592" y="420838"/>
            <a:ext cx="2327192" cy="6016324"/>
          </a:xfrm>
          <a:prstGeom prst="rect">
            <a:avLst/>
          </a:prstGeom>
        </p:spPr>
      </p:pic>
    </p:spTree>
    <p:extLst>
      <p:ext uri="{BB962C8B-B14F-4D97-AF65-F5344CB8AC3E}">
        <p14:creationId xmlns:p14="http://schemas.microsoft.com/office/powerpoint/2010/main" val="138027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2276872"/>
            <a:ext cx="2304256" cy="3763164"/>
          </a:xfrm>
          <a:prstGeom prst="rect">
            <a:avLst/>
          </a:prstGeom>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3" name="Rectangle 2"/>
          <p:cNvSpPr/>
          <p:nvPr/>
        </p:nvSpPr>
        <p:spPr>
          <a:xfrm>
            <a:off x="701570" y="836712"/>
            <a:ext cx="5742638" cy="2723823"/>
          </a:xfrm>
          <a:prstGeom prst="rect">
            <a:avLst/>
          </a:prstGeom>
        </p:spPr>
        <p:txBody>
          <a:bodyPr wrap="square">
            <a:spAutoFit/>
          </a:bodyPr>
          <a:lstStyle/>
          <a:p>
            <a:pPr lvl="0" algn="just" fontAlgn="base">
              <a:spcBef>
                <a:spcPct val="50000"/>
              </a:spcBef>
              <a:spcAft>
                <a:spcPct val="0"/>
              </a:spcAft>
              <a:defRPr/>
            </a:pPr>
            <a:endParaRPr lang="fr-FR" sz="2000" b="1" kern="0" dirty="0">
              <a:solidFill>
                <a:srgbClr val="000000"/>
              </a:solidFill>
              <a:effectLst>
                <a:outerShdw blurRad="38100" dist="38100" dir="2700000" algn="tl">
                  <a:srgbClr val="FFFFFF"/>
                </a:outerShdw>
              </a:effectLst>
              <a:latin typeface="Calibri" panose="020F0502020204030204" pitchFamily="34" charset="0"/>
              <a:cs typeface="Times New Roman" pitchFamily="18" charset="0"/>
            </a:endParaRPr>
          </a:p>
          <a:p>
            <a:pPr lvl="0" algn="just" fontAlgn="base">
              <a:spcBef>
                <a:spcPct val="50000"/>
              </a:spcBef>
              <a:spcAft>
                <a:spcPct val="0"/>
              </a:spcAft>
              <a:defRPr/>
            </a:pPr>
            <a:r>
              <a:rPr lang="en-US" sz="2000" b="1" kern="0" cap="small" dirty="0">
                <a:solidFill>
                  <a:srgbClr val="000000"/>
                </a:solidFill>
                <a:effectLst>
                  <a:outerShdw blurRad="38100" dist="38100" dir="2700000" algn="tl">
                    <a:srgbClr val="FFFFFF"/>
                  </a:outerShdw>
                </a:effectLst>
                <a:latin typeface="Calibri" panose="020F0502020204030204" pitchFamily="34" charset="0"/>
                <a:cs typeface="Times New Roman" pitchFamily="18" charset="0"/>
              </a:rPr>
              <a:t>Our crystallizers have already been manufactured in </a:t>
            </a:r>
            <a:br>
              <a:rPr lang="en-US" sz="2000" b="1" kern="0" cap="small" dirty="0">
                <a:solidFill>
                  <a:srgbClr val="000000"/>
                </a:solidFill>
                <a:effectLst>
                  <a:outerShdw blurRad="38100" dist="38100" dir="2700000" algn="tl">
                    <a:srgbClr val="FFFFFF"/>
                  </a:outerShdw>
                </a:effectLst>
                <a:latin typeface="Calibri" panose="020F0502020204030204" pitchFamily="34" charset="0"/>
                <a:cs typeface="Times New Roman" pitchFamily="18" charset="0"/>
              </a:rPr>
            </a:br>
            <a:r>
              <a:rPr lang="en-US" sz="2000" b="1" kern="0" cap="small" dirty="0">
                <a:solidFill>
                  <a:srgbClr val="000000"/>
                </a:solidFill>
                <a:effectLst>
                  <a:outerShdw blurRad="38100" dist="38100" dir="2700000" algn="tl">
                    <a:srgbClr val="FFFFFF"/>
                  </a:outerShdw>
                </a:effectLst>
                <a:latin typeface="Calibri" panose="020F0502020204030204" pitchFamily="34" charset="0"/>
                <a:cs typeface="Times New Roman" pitchFamily="18" charset="0"/>
              </a:rPr>
              <a:t>1 500 up to 50 000 l. capacities. These tanks are adapted for the treatment of whey in order to obtain:</a:t>
            </a:r>
          </a:p>
          <a:p>
            <a:pPr marL="534988" lvl="0" indent="-266700" algn="just" fontAlgn="base">
              <a:spcBef>
                <a:spcPct val="50000"/>
              </a:spcBef>
              <a:spcAft>
                <a:spcPct val="0"/>
              </a:spcAft>
              <a:buFont typeface="Arial" panose="020B0604020202020204" pitchFamily="34" charset="0"/>
              <a:buChar char="•"/>
              <a:defRPr/>
            </a:pPr>
            <a:r>
              <a:rPr lang="en-US" sz="2000" b="1" kern="0" cap="small" dirty="0">
                <a:solidFill>
                  <a:srgbClr val="000000"/>
                </a:solidFill>
                <a:effectLst>
                  <a:outerShdw blurRad="38100" dist="38100" dir="2700000" algn="tl">
                    <a:srgbClr val="FFFFFF"/>
                  </a:outerShdw>
                </a:effectLst>
                <a:latin typeface="Calibri" panose="020F0502020204030204" pitchFamily="34" charset="0"/>
                <a:cs typeface="Times New Roman" pitchFamily="18" charset="0"/>
              </a:rPr>
              <a:t>Whey powder</a:t>
            </a:r>
          </a:p>
          <a:p>
            <a:pPr marL="534988" lvl="0" indent="-266700" algn="just" fontAlgn="base">
              <a:spcBef>
                <a:spcPct val="50000"/>
              </a:spcBef>
              <a:spcAft>
                <a:spcPct val="0"/>
              </a:spcAft>
              <a:buFont typeface="Arial" panose="020B0604020202020204" pitchFamily="34" charset="0"/>
              <a:buChar char="•"/>
              <a:defRPr/>
            </a:pPr>
            <a:r>
              <a:rPr lang="en-US" sz="2000" b="1" kern="0" cap="small" dirty="0">
                <a:solidFill>
                  <a:srgbClr val="000000"/>
                </a:solidFill>
                <a:effectLst>
                  <a:outerShdw blurRad="38100" dist="38100" dir="2700000" algn="tl">
                    <a:srgbClr val="FFFFFF"/>
                  </a:outerShdw>
                </a:effectLst>
                <a:latin typeface="Calibri" panose="020F0502020204030204" pitchFamily="34" charset="0"/>
                <a:cs typeface="Times New Roman" pitchFamily="18" charset="0"/>
              </a:rPr>
              <a:t>Lactose powder</a:t>
            </a:r>
          </a:p>
          <a:p>
            <a:pPr lvl="0" algn="just" fontAlgn="base">
              <a:spcBef>
                <a:spcPct val="50000"/>
              </a:spcBef>
              <a:spcAft>
                <a:spcPct val="0"/>
              </a:spcAft>
              <a:defRPr/>
            </a:pPr>
            <a:endParaRPr lang="fr-FR" sz="1400" b="1" kern="0" dirty="0">
              <a:solidFill>
                <a:schemeClr val="bg1"/>
              </a:solidFill>
              <a:effectLst>
                <a:outerShdw blurRad="38100" dist="38100" dir="2700000" algn="tl">
                  <a:srgbClr val="FFFFFF"/>
                </a:outerShdw>
              </a:effectLst>
              <a:cs typeface="Times New Roman" pitchFamily="18" charset="0"/>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Tree>
    <p:extLst>
      <p:ext uri="{BB962C8B-B14F-4D97-AF65-F5344CB8AC3E}">
        <p14:creationId xmlns:p14="http://schemas.microsoft.com/office/powerpoint/2010/main" val="196461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2"/>
          <p:cNvSpPr/>
          <p:nvPr/>
        </p:nvSpPr>
        <p:spPr>
          <a:xfrm>
            <a:off x="251520" y="310132"/>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all" dirty="0" err="1">
                <a:solidFill>
                  <a:srgbClr val="FF0000"/>
                </a:solidFill>
                <a:effectLst>
                  <a:outerShdw blurRad="38100" dist="38100" dir="2700000" algn="tl">
                    <a:srgbClr val="FFFFFF"/>
                  </a:outerShdw>
                </a:effectLst>
                <a:latin typeface="Calibri" panose="020F0502020204030204" pitchFamily="34" charset="0"/>
                <a:cs typeface="Times New Roman" pitchFamily="18" charset="0"/>
              </a:rPr>
              <a:t>characteristics</a:t>
            </a:r>
            <a:endParaRPr lang="fr-FR" sz="1100" b="1" kern="0" cap="all" dirty="0">
              <a:solidFill>
                <a:srgbClr val="000000"/>
              </a:solidFill>
              <a:effectLst>
                <a:outerShdw blurRad="38100" dist="38100" dir="2700000" algn="tl">
                  <a:srgbClr val="FFFFFF"/>
                </a:outerShdw>
              </a:effectLst>
              <a:cs typeface="Times New Roman" pitchFamily="18" charset="0"/>
            </a:endParaRPr>
          </a:p>
        </p:txBody>
      </p:sp>
      <p:sp>
        <p:nvSpPr>
          <p:cNvPr id="9" name="Rectangle 3"/>
          <p:cNvSpPr txBox="1">
            <a:spLocks noChangeArrowheads="1"/>
          </p:cNvSpPr>
          <p:nvPr/>
        </p:nvSpPr>
        <p:spPr bwMode="auto">
          <a:xfrm>
            <a:off x="357928" y="1340767"/>
            <a:ext cx="7581320"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marL="0" indent="0">
              <a:buNone/>
              <a:defRPr/>
            </a:pPr>
            <a:endParaRPr lang="fr-FR" sz="1000" dirty="0">
              <a:solidFill>
                <a:schemeClr val="bg1"/>
              </a:solidFill>
              <a:latin typeface="Calibri" panose="020F0502020204030204" pitchFamily="34" charset="0"/>
            </a:endParaRPr>
          </a:p>
          <a:p>
            <a:pPr marL="628650" indent="-360363">
              <a:buFont typeface="Wingdings" panose="05000000000000000000" pitchFamily="2" charset="2"/>
              <a:buChar char="§"/>
              <a:defRPr/>
            </a:pPr>
            <a:r>
              <a:rPr lang="fr-FR" sz="1600" dirty="0">
                <a:solidFill>
                  <a:schemeClr val="bg1"/>
                </a:solidFill>
                <a:latin typeface="Calibri" panose="020F0502020204030204" pitchFamily="34" charset="0"/>
              </a:rPr>
              <a:t>A </a:t>
            </a:r>
            <a:r>
              <a:rPr lang="fr-FR" sz="1600" u="sng" dirty="0" err="1">
                <a:solidFill>
                  <a:schemeClr val="bg1"/>
                </a:solidFill>
                <a:latin typeface="Calibri" panose="020F0502020204030204" pitchFamily="34" charset="0"/>
              </a:rPr>
              <a:t>specific</a:t>
            </a:r>
            <a:r>
              <a:rPr lang="fr-FR" sz="1600" u="sng" dirty="0">
                <a:solidFill>
                  <a:schemeClr val="bg1"/>
                </a:solidFill>
                <a:latin typeface="Calibri" panose="020F0502020204030204" pitchFamily="34" charset="0"/>
              </a:rPr>
              <a:t> agitation design </a:t>
            </a:r>
            <a:r>
              <a:rPr lang="fr-FR" sz="1600" dirty="0" err="1">
                <a:solidFill>
                  <a:schemeClr val="bg1"/>
                </a:solidFill>
                <a:latin typeface="Calibri" panose="020F0502020204030204" pitchFamily="34" charset="0"/>
              </a:rPr>
              <a:t>allowing</a:t>
            </a:r>
            <a:r>
              <a:rPr lang="fr-FR" sz="1600" dirty="0">
                <a:solidFill>
                  <a:schemeClr val="bg1"/>
                </a:solidFill>
                <a:latin typeface="Calibri" panose="020F0502020204030204" pitchFamily="34" charset="0"/>
              </a:rPr>
              <a:t> a </a:t>
            </a:r>
            <a:r>
              <a:rPr lang="fr-FR" sz="1600" dirty="0" err="1">
                <a:solidFill>
                  <a:schemeClr val="bg1"/>
                </a:solidFill>
                <a:latin typeface="Calibri" panose="020F0502020204030204" pitchFamily="34" charset="0"/>
              </a:rPr>
              <a:t>very</a:t>
            </a:r>
            <a:r>
              <a:rPr lang="fr-FR" sz="1600" dirty="0">
                <a:solidFill>
                  <a:schemeClr val="bg1"/>
                </a:solidFill>
                <a:latin typeface="Calibri" panose="020F0502020204030204" pitchFamily="34" charset="0"/>
              </a:rPr>
              <a:t> efficient </a:t>
            </a:r>
            <a:r>
              <a:rPr lang="fr-FR" sz="1600" dirty="0" err="1">
                <a:solidFill>
                  <a:schemeClr val="bg1"/>
                </a:solidFill>
                <a:latin typeface="Calibri" panose="020F0502020204030204" pitchFamily="34" charset="0"/>
              </a:rPr>
              <a:t>mixing</a:t>
            </a:r>
            <a:r>
              <a:rPr lang="fr-FR" sz="1600" dirty="0">
                <a:solidFill>
                  <a:schemeClr val="bg1"/>
                </a:solidFill>
                <a:latin typeface="Calibri" panose="020F0502020204030204" pitchFamily="34" charset="0"/>
              </a:rPr>
              <a:t> and </a:t>
            </a:r>
            <a:r>
              <a:rPr lang="fr-FR" sz="1600" dirty="0" err="1">
                <a:solidFill>
                  <a:schemeClr val="bg1"/>
                </a:solidFill>
                <a:latin typeface="Calibri" panose="020F0502020204030204" pitchFamily="34" charset="0"/>
              </a:rPr>
              <a:t>thus</a:t>
            </a:r>
            <a:r>
              <a:rPr lang="fr-FR" sz="1600" dirty="0">
                <a:solidFill>
                  <a:schemeClr val="bg1"/>
                </a:solidFill>
                <a:latin typeface="Calibri" panose="020F0502020204030204" pitchFamily="34" charset="0"/>
              </a:rPr>
              <a:t> a good </a:t>
            </a:r>
            <a:r>
              <a:rPr lang="fr-FR" sz="1600" dirty="0" err="1">
                <a:solidFill>
                  <a:schemeClr val="bg1"/>
                </a:solidFill>
                <a:latin typeface="Calibri" panose="020F0502020204030204" pitchFamily="34" charset="0"/>
              </a:rPr>
              <a:t>homogeneity</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with</a:t>
            </a:r>
            <a:r>
              <a:rPr lang="fr-FR" sz="1600" dirty="0">
                <a:solidFill>
                  <a:schemeClr val="bg1"/>
                </a:solidFill>
                <a:latin typeface="Calibri" panose="020F0502020204030204" pitchFamily="34" charset="0"/>
              </a:rPr>
              <a:t> a </a:t>
            </a:r>
            <a:r>
              <a:rPr lang="fr-FR" sz="1600" dirty="0" err="1">
                <a:solidFill>
                  <a:schemeClr val="bg1"/>
                </a:solidFill>
                <a:latin typeface="Calibri" panose="020F0502020204030204" pitchFamily="34" charset="0"/>
              </a:rPr>
              <a:t>low</a:t>
            </a:r>
            <a:r>
              <a:rPr lang="fr-FR" sz="1600" dirty="0">
                <a:solidFill>
                  <a:schemeClr val="bg1"/>
                </a:solidFill>
                <a:latin typeface="Calibri" panose="020F0502020204030204" pitchFamily="34" charset="0"/>
              </a:rPr>
              <a:t> speed.</a:t>
            </a:r>
          </a:p>
          <a:p>
            <a:pPr marL="628650" indent="-360363">
              <a:buFont typeface="Wingdings" panose="05000000000000000000" pitchFamily="2" charset="2"/>
              <a:buChar char="§"/>
              <a:defRPr/>
            </a:pPr>
            <a:r>
              <a:rPr lang="fr-FR" sz="1600" dirty="0">
                <a:solidFill>
                  <a:schemeClr val="bg1"/>
                </a:solidFill>
                <a:latin typeface="Calibri" panose="020F0502020204030204" pitchFamily="34" charset="0"/>
              </a:rPr>
              <a:t>A </a:t>
            </a:r>
            <a:r>
              <a:rPr lang="fr-FR" sz="1600" u="sng" dirty="0">
                <a:solidFill>
                  <a:schemeClr val="bg1"/>
                </a:solidFill>
                <a:latin typeface="Calibri" panose="020F0502020204030204" pitchFamily="34" charset="0"/>
              </a:rPr>
              <a:t>double </a:t>
            </a:r>
            <a:r>
              <a:rPr lang="fr-FR" sz="1600" u="sng" dirty="0" err="1">
                <a:solidFill>
                  <a:schemeClr val="bg1"/>
                </a:solidFill>
                <a:latin typeface="Calibri" panose="020F0502020204030204" pitchFamily="34" charset="0"/>
              </a:rPr>
              <a:t>cooling</a:t>
            </a:r>
            <a:r>
              <a:rPr lang="fr-FR" sz="1600" u="sng" dirty="0">
                <a:solidFill>
                  <a:schemeClr val="bg1"/>
                </a:solidFill>
                <a:latin typeface="Calibri" panose="020F0502020204030204" pitchFamily="34" charset="0"/>
              </a:rPr>
              <a:t> jacket </a:t>
            </a:r>
            <a:r>
              <a:rPr lang="fr-FR" sz="1600" dirty="0">
                <a:solidFill>
                  <a:schemeClr val="bg1"/>
                </a:solidFill>
                <a:latin typeface="Calibri" panose="020F0502020204030204" pitchFamily="34" charset="0"/>
              </a:rPr>
              <a:t>on </a:t>
            </a:r>
            <a:r>
              <a:rPr lang="fr-FR" sz="1600" dirty="0" err="1">
                <a:solidFill>
                  <a:schemeClr val="bg1"/>
                </a:solidFill>
                <a:latin typeface="Calibri" panose="020F0502020204030204" pitchFamily="34" charset="0"/>
              </a:rPr>
              <a:t>wall</a:t>
            </a:r>
            <a:r>
              <a:rPr lang="fr-FR" sz="1600" dirty="0">
                <a:solidFill>
                  <a:schemeClr val="bg1"/>
                </a:solidFill>
                <a:latin typeface="Calibri" panose="020F0502020204030204" pitchFamily="34" charset="0"/>
              </a:rPr>
              <a:t> and </a:t>
            </a:r>
            <a:r>
              <a:rPr lang="fr-FR" sz="1600" dirty="0" err="1">
                <a:solidFill>
                  <a:schemeClr val="bg1"/>
                </a:solidFill>
                <a:latin typeface="Calibri" panose="020F0502020204030204" pitchFamily="34" charset="0"/>
              </a:rPr>
              <a:t>bottom</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with</a:t>
            </a:r>
            <a:r>
              <a:rPr lang="fr-FR" sz="1600" dirty="0">
                <a:solidFill>
                  <a:schemeClr val="bg1"/>
                </a:solidFill>
                <a:latin typeface="Calibri" panose="020F0502020204030204" pitchFamily="34" charset="0"/>
              </a:rPr>
              <a:t> a high exchange </a:t>
            </a:r>
            <a:r>
              <a:rPr lang="fr-FR" sz="1600" dirty="0" err="1">
                <a:solidFill>
                  <a:schemeClr val="bg1"/>
                </a:solidFill>
                <a:latin typeface="Calibri" panose="020F0502020204030204" pitchFamily="34" charset="0"/>
              </a:rPr>
              <a:t>efficiency</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allowing</a:t>
            </a:r>
            <a:r>
              <a:rPr lang="fr-FR" sz="1600" dirty="0">
                <a:solidFill>
                  <a:schemeClr val="bg1"/>
                </a:solidFill>
                <a:latin typeface="Calibri" panose="020F0502020204030204" pitchFamily="34" charset="0"/>
              </a:rPr>
              <a:t> a </a:t>
            </a:r>
            <a:r>
              <a:rPr lang="fr-FR" sz="1600" dirty="0" err="1">
                <a:solidFill>
                  <a:schemeClr val="bg1"/>
                </a:solidFill>
                <a:latin typeface="Calibri" panose="020F0502020204030204" pitchFamily="34" charset="0"/>
              </a:rPr>
              <a:t>great</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variety</a:t>
            </a:r>
            <a:r>
              <a:rPr lang="fr-FR" sz="1600" dirty="0">
                <a:solidFill>
                  <a:schemeClr val="bg1"/>
                </a:solidFill>
                <a:latin typeface="Calibri" panose="020F0502020204030204" pitchFamily="34" charset="0"/>
              </a:rPr>
              <a:t> of </a:t>
            </a:r>
            <a:r>
              <a:rPr lang="fr-FR" sz="1600" dirty="0" err="1">
                <a:solidFill>
                  <a:schemeClr val="bg1"/>
                </a:solidFill>
                <a:latin typeface="Calibri" panose="020F0502020204030204" pitchFamily="34" charset="0"/>
              </a:rPr>
              <a:t>cooling</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curves</a:t>
            </a:r>
            <a:r>
              <a:rPr lang="fr-FR" sz="1600" dirty="0">
                <a:solidFill>
                  <a:schemeClr val="bg1"/>
                </a:solidFill>
                <a:latin typeface="Calibri" panose="020F0502020204030204" pitchFamily="34" charset="0"/>
              </a:rPr>
              <a:t>.</a:t>
            </a:r>
          </a:p>
          <a:p>
            <a:pPr marL="628650" indent="-360363">
              <a:buFont typeface="Wingdings" panose="05000000000000000000" pitchFamily="2" charset="2"/>
              <a:buChar char="§"/>
              <a:defRPr/>
            </a:pPr>
            <a:r>
              <a:rPr lang="fr-FR" sz="1600" u="sng" dirty="0">
                <a:solidFill>
                  <a:schemeClr val="bg1"/>
                </a:solidFill>
                <a:latin typeface="Calibri" panose="020F0502020204030204" pitchFamily="34" charset="0"/>
              </a:rPr>
              <a:t>Tank proportions </a:t>
            </a:r>
            <a:r>
              <a:rPr lang="fr-FR" sz="1600" dirty="0" err="1">
                <a:solidFill>
                  <a:schemeClr val="bg1"/>
                </a:solidFill>
                <a:latin typeface="Calibri" panose="020F0502020204030204" pitchFamily="34" charset="0"/>
              </a:rPr>
              <a:t>studied</a:t>
            </a:r>
            <a:r>
              <a:rPr lang="fr-FR" sz="1600" dirty="0">
                <a:solidFill>
                  <a:schemeClr val="bg1"/>
                </a:solidFill>
                <a:latin typeface="Calibri" panose="020F0502020204030204" pitchFamily="34" charset="0"/>
              </a:rPr>
              <a:t> to </a:t>
            </a:r>
            <a:r>
              <a:rPr lang="fr-FR" sz="1600" u="sng" dirty="0" err="1">
                <a:solidFill>
                  <a:schemeClr val="bg1"/>
                </a:solidFill>
                <a:latin typeface="Calibri" panose="020F0502020204030204" pitchFamily="34" charset="0"/>
              </a:rPr>
              <a:t>improve</a:t>
            </a:r>
            <a:r>
              <a:rPr lang="fr-FR" sz="1600" u="sng" dirty="0">
                <a:solidFill>
                  <a:schemeClr val="bg1"/>
                </a:solidFill>
                <a:latin typeface="Calibri" panose="020F0502020204030204" pitchFamily="34" charset="0"/>
              </a:rPr>
              <a:t> the ratio volume / </a:t>
            </a:r>
            <a:r>
              <a:rPr lang="fr-FR" sz="1600" u="sng" dirty="0" err="1">
                <a:solidFill>
                  <a:schemeClr val="bg1"/>
                </a:solidFill>
                <a:latin typeface="Calibri" panose="020F0502020204030204" pitchFamily="34" charset="0"/>
              </a:rPr>
              <a:t>cooling</a:t>
            </a:r>
            <a:r>
              <a:rPr lang="fr-FR" sz="1600" u="sng" dirty="0">
                <a:solidFill>
                  <a:schemeClr val="bg1"/>
                </a:solidFill>
                <a:latin typeface="Calibri" panose="020F0502020204030204" pitchFamily="34" charset="0"/>
              </a:rPr>
              <a:t> surface </a:t>
            </a:r>
            <a:r>
              <a:rPr lang="fr-FR" sz="1600" dirty="0" err="1">
                <a:solidFill>
                  <a:schemeClr val="bg1"/>
                </a:solidFill>
                <a:latin typeface="Calibri" panose="020F0502020204030204" pitchFamily="34" charset="0"/>
              </a:rPr>
              <a:t>with</a:t>
            </a:r>
            <a:r>
              <a:rPr lang="fr-FR" sz="1600" dirty="0">
                <a:solidFill>
                  <a:schemeClr val="bg1"/>
                </a:solidFill>
                <a:latin typeface="Calibri" panose="020F0502020204030204" pitchFamily="34" charset="0"/>
              </a:rPr>
              <a:t> an </a:t>
            </a:r>
            <a:r>
              <a:rPr lang="fr-FR" sz="1600" dirty="0" err="1">
                <a:solidFill>
                  <a:schemeClr val="bg1"/>
                </a:solidFill>
                <a:latin typeface="Calibri" panose="020F0502020204030204" pitchFamily="34" charset="0"/>
              </a:rPr>
              <a:t>optimized</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cost</a:t>
            </a:r>
            <a:r>
              <a:rPr lang="fr-FR" sz="1600" dirty="0">
                <a:solidFill>
                  <a:schemeClr val="bg1"/>
                </a:solidFill>
                <a:latin typeface="Calibri" panose="020F0502020204030204" pitchFamily="34" charset="0"/>
              </a:rPr>
              <a:t>.</a:t>
            </a:r>
          </a:p>
          <a:p>
            <a:pPr marL="628650" indent="-360363">
              <a:buFont typeface="Wingdings" panose="05000000000000000000" pitchFamily="2" charset="2"/>
              <a:buChar char="§"/>
              <a:defRPr/>
            </a:pPr>
            <a:r>
              <a:rPr lang="fr-FR" sz="1600" u="sng" dirty="0">
                <a:solidFill>
                  <a:schemeClr val="bg1"/>
                </a:solidFill>
                <a:latin typeface="Calibri" panose="020F0502020204030204" pitchFamily="34" charset="0"/>
              </a:rPr>
              <a:t>A </a:t>
            </a:r>
            <a:r>
              <a:rPr lang="fr-FR" sz="1600" u="sng" dirty="0" err="1">
                <a:solidFill>
                  <a:schemeClr val="bg1"/>
                </a:solidFill>
                <a:latin typeface="Calibri" panose="020F0502020204030204" pitchFamily="34" charset="0"/>
              </a:rPr>
              <a:t>strong</a:t>
            </a:r>
            <a:r>
              <a:rPr lang="fr-FR" sz="1600" u="sng" dirty="0">
                <a:solidFill>
                  <a:schemeClr val="bg1"/>
                </a:solidFill>
                <a:latin typeface="Calibri" panose="020F0502020204030204" pitchFamily="34" charset="0"/>
              </a:rPr>
              <a:t> design </a:t>
            </a:r>
            <a:r>
              <a:rPr lang="fr-FR" sz="1600" dirty="0">
                <a:solidFill>
                  <a:schemeClr val="bg1"/>
                </a:solidFill>
                <a:latin typeface="Calibri" panose="020F0502020204030204" pitchFamily="34" charset="0"/>
              </a:rPr>
              <a:t>and a </a:t>
            </a:r>
            <a:r>
              <a:rPr lang="fr-FR" sz="1600" dirty="0" err="1">
                <a:solidFill>
                  <a:schemeClr val="bg1"/>
                </a:solidFill>
                <a:latin typeface="Calibri" panose="020F0502020204030204" pitchFamily="34" charset="0"/>
              </a:rPr>
              <a:t>manufacturing</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quality</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always</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improved</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allowing</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some</a:t>
            </a:r>
            <a:r>
              <a:rPr lang="fr-FR" sz="1600" dirty="0">
                <a:solidFill>
                  <a:schemeClr val="bg1"/>
                </a:solidFill>
                <a:latin typeface="Calibri" panose="020F0502020204030204" pitchFamily="34" charset="0"/>
              </a:rPr>
              <a:t> of </a:t>
            </a:r>
            <a:r>
              <a:rPr lang="fr-FR" sz="1600" dirty="0" err="1">
                <a:solidFill>
                  <a:schemeClr val="bg1"/>
                </a:solidFill>
                <a:latin typeface="Calibri" panose="020F0502020204030204" pitchFamily="34" charset="0"/>
              </a:rPr>
              <a:t>our</a:t>
            </a:r>
            <a:r>
              <a:rPr lang="fr-FR" sz="1600" dirty="0">
                <a:solidFill>
                  <a:schemeClr val="bg1"/>
                </a:solidFill>
                <a:latin typeface="Calibri" panose="020F0502020204030204" pitchFamily="34" charset="0"/>
              </a:rPr>
              <a:t> tanks to </a:t>
            </a:r>
            <a:r>
              <a:rPr lang="fr-FR" sz="1600" dirty="0" err="1">
                <a:solidFill>
                  <a:schemeClr val="bg1"/>
                </a:solidFill>
                <a:latin typeface="Calibri" panose="020F0502020204030204" pitchFamily="34" charset="0"/>
              </a:rPr>
              <a:t>be</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still</a:t>
            </a:r>
            <a:r>
              <a:rPr lang="fr-FR" sz="1600" dirty="0">
                <a:solidFill>
                  <a:schemeClr val="bg1"/>
                </a:solidFill>
                <a:latin typeface="Calibri" panose="020F0502020204030204" pitchFamily="34" charset="0"/>
              </a:rPr>
              <a:t> in production </a:t>
            </a:r>
            <a:r>
              <a:rPr lang="fr-FR" sz="1600" dirty="0" err="1">
                <a:solidFill>
                  <a:schemeClr val="bg1"/>
                </a:solidFill>
                <a:latin typeface="Calibri" panose="020F0502020204030204" pitchFamily="34" charset="0"/>
              </a:rPr>
              <a:t>after</a:t>
            </a:r>
            <a:r>
              <a:rPr lang="fr-FR" sz="1600" dirty="0">
                <a:solidFill>
                  <a:schemeClr val="bg1"/>
                </a:solidFill>
                <a:latin typeface="Calibri" panose="020F0502020204030204" pitchFamily="34" charset="0"/>
              </a:rPr>
              <a:t> more </a:t>
            </a:r>
            <a:r>
              <a:rPr lang="fr-FR" sz="1600" dirty="0" err="1">
                <a:solidFill>
                  <a:schemeClr val="bg1"/>
                </a:solidFill>
                <a:latin typeface="Calibri" panose="020F0502020204030204" pitchFamily="34" charset="0"/>
              </a:rPr>
              <a:t>than</a:t>
            </a:r>
            <a:r>
              <a:rPr lang="fr-FR" sz="1600" dirty="0">
                <a:solidFill>
                  <a:schemeClr val="bg1"/>
                </a:solidFill>
                <a:latin typeface="Calibri" panose="020F0502020204030204" pitchFamily="34" charset="0"/>
              </a:rPr>
              <a:t> 30 </a:t>
            </a:r>
            <a:r>
              <a:rPr lang="fr-FR" sz="1600" dirty="0" err="1">
                <a:solidFill>
                  <a:schemeClr val="bg1"/>
                </a:solidFill>
                <a:latin typeface="Calibri" panose="020F0502020204030204" pitchFamily="34" charset="0"/>
              </a:rPr>
              <a:t>years</a:t>
            </a:r>
            <a:r>
              <a:rPr lang="fr-FR" sz="1600" dirty="0">
                <a:solidFill>
                  <a:schemeClr val="bg1"/>
                </a:solidFill>
                <a:latin typeface="Calibri" panose="020F0502020204030204" pitchFamily="34" charset="0"/>
              </a:rPr>
              <a:t>.</a:t>
            </a:r>
          </a:p>
          <a:p>
            <a:pPr marL="628650" indent="-360363">
              <a:buFont typeface="Wingdings" panose="05000000000000000000" pitchFamily="2" charset="2"/>
              <a:buChar char="§"/>
              <a:defRPr/>
            </a:pPr>
            <a:r>
              <a:rPr lang="fr-FR" sz="1600" dirty="0">
                <a:solidFill>
                  <a:schemeClr val="bg1"/>
                </a:solidFill>
                <a:latin typeface="Calibri" panose="020F0502020204030204" pitchFamily="34" charset="0"/>
              </a:rPr>
              <a:t>A </a:t>
            </a:r>
            <a:r>
              <a:rPr lang="fr-FR" sz="1600" u="sng" dirty="0" err="1">
                <a:solidFill>
                  <a:schemeClr val="bg1"/>
                </a:solidFill>
                <a:latin typeface="Calibri" panose="020F0502020204030204" pitchFamily="34" charset="0"/>
              </a:rPr>
              <a:t>very</a:t>
            </a:r>
            <a:r>
              <a:rPr lang="fr-FR" sz="1600" u="sng" dirty="0">
                <a:solidFill>
                  <a:schemeClr val="bg1"/>
                </a:solidFill>
                <a:latin typeface="Calibri" panose="020F0502020204030204" pitchFamily="34" charset="0"/>
              </a:rPr>
              <a:t> simple and </a:t>
            </a:r>
            <a:r>
              <a:rPr lang="fr-FR" sz="1600" u="sng" dirty="0" err="1">
                <a:solidFill>
                  <a:schemeClr val="bg1"/>
                </a:solidFill>
                <a:latin typeface="Calibri" panose="020F0502020204030204" pitchFamily="34" charset="0"/>
              </a:rPr>
              <a:t>easy</a:t>
            </a:r>
            <a:r>
              <a:rPr lang="fr-FR" sz="1600" u="sng" dirty="0">
                <a:solidFill>
                  <a:schemeClr val="bg1"/>
                </a:solidFill>
                <a:latin typeface="Calibri" panose="020F0502020204030204" pitchFamily="34" charset="0"/>
              </a:rPr>
              <a:t> maintenance </a:t>
            </a:r>
            <a:r>
              <a:rPr lang="fr-FR" sz="1600" dirty="0">
                <a:solidFill>
                  <a:schemeClr val="bg1"/>
                </a:solidFill>
                <a:latin typeface="Calibri" panose="020F0502020204030204" pitchFamily="34" charset="0"/>
              </a:rPr>
              <a:t>to </a:t>
            </a:r>
            <a:r>
              <a:rPr lang="fr-FR" sz="1600" dirty="0" err="1">
                <a:solidFill>
                  <a:schemeClr val="bg1"/>
                </a:solidFill>
                <a:latin typeface="Calibri" panose="020F0502020204030204" pitchFamily="34" charset="0"/>
              </a:rPr>
              <a:t>be</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operated</a:t>
            </a:r>
            <a:r>
              <a:rPr lang="fr-FR" sz="1600" dirty="0">
                <a:solidFill>
                  <a:schemeClr val="bg1"/>
                </a:solidFill>
                <a:latin typeface="Calibri" panose="020F0502020204030204" pitchFamily="34" charset="0"/>
              </a:rPr>
              <a:t>.</a:t>
            </a:r>
          </a:p>
          <a:p>
            <a:pPr marL="628650" indent="-360363">
              <a:buFont typeface="Wingdings" panose="05000000000000000000" pitchFamily="2" charset="2"/>
              <a:buChar char="§"/>
              <a:defRPr/>
            </a:pPr>
            <a:r>
              <a:rPr lang="fr-FR" sz="1600" dirty="0">
                <a:solidFill>
                  <a:schemeClr val="bg1"/>
                </a:solidFill>
                <a:latin typeface="Calibri" panose="020F0502020204030204" pitchFamily="34" charset="0"/>
              </a:rPr>
              <a:t>Equipment and </a:t>
            </a:r>
            <a:r>
              <a:rPr lang="fr-FR" sz="1600" dirty="0" err="1">
                <a:solidFill>
                  <a:schemeClr val="bg1"/>
                </a:solidFill>
                <a:latin typeface="Calibri" panose="020F0502020204030204" pitchFamily="34" charset="0"/>
              </a:rPr>
              <a:t>accessories</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designed</a:t>
            </a:r>
            <a:r>
              <a:rPr lang="fr-FR" sz="1600" dirty="0">
                <a:solidFill>
                  <a:schemeClr val="bg1"/>
                </a:solidFill>
                <a:latin typeface="Calibri" panose="020F0502020204030204" pitchFamily="34" charset="0"/>
              </a:rPr>
              <a:t> and </a:t>
            </a:r>
            <a:r>
              <a:rPr lang="fr-FR" sz="1600" dirty="0" err="1">
                <a:solidFill>
                  <a:schemeClr val="bg1"/>
                </a:solidFill>
                <a:latin typeface="Calibri" panose="020F0502020204030204" pitchFamily="34" charset="0"/>
              </a:rPr>
              <a:t>manufactured</a:t>
            </a:r>
            <a:r>
              <a:rPr lang="fr-FR" sz="1600" dirty="0">
                <a:solidFill>
                  <a:schemeClr val="bg1"/>
                </a:solidFill>
                <a:latin typeface="Calibri" panose="020F0502020204030204" pitchFamily="34" charset="0"/>
              </a:rPr>
              <a:t> in GOAVEC Eng. workshops and </a:t>
            </a:r>
            <a:r>
              <a:rPr lang="fr-FR" sz="1600" dirty="0" err="1">
                <a:solidFill>
                  <a:schemeClr val="bg1"/>
                </a:solidFill>
                <a:latin typeface="Calibri" panose="020F0502020204030204" pitchFamily="34" charset="0"/>
              </a:rPr>
              <a:t>really</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adapted</a:t>
            </a:r>
            <a:r>
              <a:rPr lang="fr-FR" sz="1600" dirty="0">
                <a:solidFill>
                  <a:schemeClr val="bg1"/>
                </a:solidFill>
                <a:latin typeface="Calibri" panose="020F0502020204030204" pitchFamily="34" charset="0"/>
              </a:rPr>
              <a:t> to the </a:t>
            </a:r>
            <a:r>
              <a:rPr lang="fr-FR" sz="1600" dirty="0" err="1">
                <a:solidFill>
                  <a:schemeClr val="bg1"/>
                </a:solidFill>
                <a:latin typeface="Calibri" panose="020F0502020204030204" pitchFamily="34" charset="0"/>
              </a:rPr>
              <a:t>treated</a:t>
            </a:r>
            <a:r>
              <a:rPr lang="fr-FR" sz="1600" dirty="0">
                <a:solidFill>
                  <a:schemeClr val="bg1"/>
                </a:solidFill>
                <a:latin typeface="Calibri" panose="020F0502020204030204" pitchFamily="34" charset="0"/>
              </a:rPr>
              <a:t> </a:t>
            </a:r>
            <a:r>
              <a:rPr lang="fr-FR" sz="1600" dirty="0" err="1">
                <a:solidFill>
                  <a:schemeClr val="bg1"/>
                </a:solidFill>
                <a:latin typeface="Calibri" panose="020F0502020204030204" pitchFamily="34" charset="0"/>
              </a:rPr>
              <a:t>product</a:t>
            </a:r>
            <a:r>
              <a:rPr lang="fr-FR" sz="1600" dirty="0">
                <a:solidFill>
                  <a:schemeClr val="bg1"/>
                </a:solidFill>
                <a:latin typeface="Calibri" panose="020F0502020204030204" pitchFamily="34" charset="0"/>
              </a:rPr>
              <a:t>.</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Tree>
    <p:extLst>
      <p:ext uri="{BB962C8B-B14F-4D97-AF65-F5344CB8AC3E}">
        <p14:creationId xmlns:p14="http://schemas.microsoft.com/office/powerpoint/2010/main" val="411533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04648" y="1127361"/>
            <a:ext cx="7651728"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A specific agitation system, </a:t>
            </a:r>
            <a:r>
              <a:rPr lang="en-US" sz="1600" u="sng" kern="0" dirty="0">
                <a:solidFill>
                  <a:schemeClr val="bg1"/>
                </a:solidFill>
                <a:latin typeface="Calibri" panose="020F0502020204030204" pitchFamily="34" charset="0"/>
              </a:rPr>
              <a:t>designed according</a:t>
            </a:r>
            <a:r>
              <a:rPr lang="en-US" sz="1600" kern="0" dirty="0">
                <a:solidFill>
                  <a:schemeClr val="bg1"/>
                </a:solidFill>
                <a:latin typeface="Calibri" panose="020F0502020204030204" pitchFamily="34" charset="0"/>
              </a:rPr>
              <a:t> to the density, the viscosity and the dry matters of the product. It is entirely designed and manufactured in the GOAVEC Eng. workshops.</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1 or several levels of large surface </a:t>
            </a:r>
            <a:r>
              <a:rPr lang="en-US" sz="1600" u="sng" kern="0" dirty="0">
                <a:solidFill>
                  <a:schemeClr val="bg1"/>
                </a:solidFill>
                <a:latin typeface="Calibri" panose="020F0502020204030204" pitchFamily="34" charset="0"/>
              </a:rPr>
              <a:t>three-bladed propellers </a:t>
            </a:r>
            <a:r>
              <a:rPr lang="en-US" sz="1600" kern="0" dirty="0">
                <a:solidFill>
                  <a:schemeClr val="bg1"/>
                </a:solidFill>
                <a:latin typeface="Calibri" panose="020F0502020204030204" pitchFamily="34" charset="0"/>
              </a:rPr>
              <a:t>to improve the cooling efficiency.</a:t>
            </a:r>
          </a:p>
          <a:p>
            <a:pPr eaLnBrk="1" hangingPunct="1">
              <a:buFont typeface="Arial" panose="020B0604020202020204" pitchFamily="34" charset="0"/>
              <a:buChar char="•"/>
              <a:defRPr/>
            </a:pPr>
            <a:r>
              <a:rPr lang="fr-FR" sz="1600" u="sng" kern="0" dirty="0" err="1">
                <a:solidFill>
                  <a:schemeClr val="bg1"/>
                </a:solidFill>
                <a:latin typeface="Calibri" panose="020F0502020204030204" pitchFamily="34" charset="0"/>
              </a:rPr>
              <a:t>Bottom</a:t>
            </a:r>
            <a:r>
              <a:rPr lang="fr-FR" sz="1600" u="sng" kern="0" dirty="0">
                <a:solidFill>
                  <a:schemeClr val="bg1"/>
                </a:solidFill>
                <a:latin typeface="Calibri" panose="020F0502020204030204" pitchFamily="34" charset="0"/>
              </a:rPr>
              <a:t> </a:t>
            </a:r>
            <a:r>
              <a:rPr lang="fr-FR" sz="1600" u="sng" kern="0" dirty="0" err="1">
                <a:solidFill>
                  <a:schemeClr val="bg1"/>
                </a:solidFill>
                <a:latin typeface="Calibri" panose="020F0502020204030204" pitchFamily="34" charset="0"/>
              </a:rPr>
              <a:t>pulsors</a:t>
            </a:r>
            <a:r>
              <a:rPr lang="fr-FR" sz="1600" u="sng" kern="0" dirty="0">
                <a:solidFill>
                  <a:schemeClr val="bg1"/>
                </a:solidFill>
                <a:latin typeface="Calibri" panose="020F0502020204030204" pitchFamily="34" charset="0"/>
              </a:rPr>
              <a:t> </a:t>
            </a:r>
            <a:r>
              <a:rPr lang="fr-FR" sz="1600" kern="0" dirty="0">
                <a:solidFill>
                  <a:schemeClr val="bg1"/>
                </a:solidFill>
                <a:latin typeface="Calibri" panose="020F0502020204030204" pitchFamily="34" charset="0"/>
              </a:rPr>
              <a:t>to </a:t>
            </a:r>
            <a:r>
              <a:rPr lang="fr-FR" sz="1600" kern="0" dirty="0" err="1">
                <a:solidFill>
                  <a:schemeClr val="bg1"/>
                </a:solidFill>
                <a:latin typeface="Calibri" panose="020F0502020204030204" pitchFamily="34" charset="0"/>
              </a:rPr>
              <a:t>guarantee</a:t>
            </a:r>
            <a:r>
              <a:rPr lang="fr-FR" sz="1600" kern="0" dirty="0">
                <a:solidFill>
                  <a:schemeClr val="bg1"/>
                </a:solidFill>
                <a:latin typeface="Calibri" panose="020F0502020204030204" pitchFamily="34" charset="0"/>
              </a:rPr>
              <a:t> the </a:t>
            </a:r>
            <a:r>
              <a:rPr lang="fr-FR" sz="1600" kern="0" dirty="0" err="1">
                <a:solidFill>
                  <a:schemeClr val="bg1"/>
                </a:solidFill>
                <a:latin typeface="Calibri" panose="020F0502020204030204" pitchFamily="34" charset="0"/>
              </a:rPr>
              <a:t>homogeneity</a:t>
            </a:r>
            <a:r>
              <a:rPr lang="fr-FR" sz="1600" kern="0" dirty="0">
                <a:solidFill>
                  <a:schemeClr val="bg1"/>
                </a:solidFill>
                <a:latin typeface="Calibri" panose="020F0502020204030204" pitchFamily="34" charset="0"/>
              </a:rPr>
              <a:t> of the </a:t>
            </a:r>
            <a:r>
              <a:rPr lang="fr-FR" sz="1600" kern="0" dirty="0" err="1">
                <a:solidFill>
                  <a:schemeClr val="bg1"/>
                </a:solidFill>
                <a:latin typeface="Calibri" panose="020F0502020204030204" pitchFamily="34" charset="0"/>
              </a:rPr>
              <a:t>product</a:t>
            </a:r>
            <a:r>
              <a:rPr lang="fr-FR" sz="1600" kern="0" dirty="0">
                <a:solidFill>
                  <a:schemeClr val="bg1"/>
                </a:solidFill>
                <a:latin typeface="Calibri" panose="020F0502020204030204" pitchFamily="34" charset="0"/>
              </a:rPr>
              <a:t> till the end of the </a:t>
            </a:r>
            <a:r>
              <a:rPr lang="fr-FR" sz="1600" kern="0" dirty="0" err="1">
                <a:solidFill>
                  <a:schemeClr val="bg1"/>
                </a:solidFill>
                <a:latin typeface="Calibri" panose="020F0502020204030204" pitchFamily="34" charset="0"/>
              </a:rPr>
              <a:t>emptying</a:t>
            </a:r>
            <a:r>
              <a:rPr lang="fr-FR" sz="1600" kern="0" dirty="0">
                <a:solidFill>
                  <a:schemeClr val="bg1"/>
                </a:solidFill>
                <a:latin typeface="Calibri" panose="020F0502020204030204" pitchFamily="34" charset="0"/>
              </a:rPr>
              <a:t> and to </a:t>
            </a:r>
            <a:r>
              <a:rPr lang="fr-FR" sz="1600" kern="0" dirty="0" err="1">
                <a:solidFill>
                  <a:schemeClr val="bg1"/>
                </a:solidFill>
                <a:latin typeface="Calibri" panose="020F0502020204030204" pitchFamily="34" charset="0"/>
              </a:rPr>
              <a:t>prevent</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from</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any</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decantation</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risk</a:t>
            </a:r>
            <a:r>
              <a:rPr lang="fr-FR" sz="1600" kern="0" dirty="0">
                <a:solidFill>
                  <a:schemeClr val="bg1"/>
                </a:solidFill>
                <a:latin typeface="Calibri" panose="020F0502020204030204" pitchFamily="34" charset="0"/>
              </a:rPr>
              <a:t>.</a:t>
            </a:r>
            <a:endParaRPr lang="fr-FR" sz="1600" kern="0" dirty="0">
              <a:solidFill>
                <a:schemeClr val="bg1"/>
              </a:solidFill>
              <a:effectLst/>
              <a:latin typeface="Calibri" panose="020F0502020204030204" pitchFamily="34" charset="0"/>
            </a:endParaRPr>
          </a:p>
          <a:p>
            <a:pPr eaLnBrk="1" hangingPunct="1">
              <a:buFont typeface="Arial" panose="020B0604020202020204" pitchFamily="34" charset="0"/>
              <a:buChar char="•"/>
              <a:defRPr/>
            </a:pPr>
            <a:r>
              <a:rPr lang="fr-FR" sz="1600" kern="0" dirty="0">
                <a:solidFill>
                  <a:schemeClr val="bg1"/>
                </a:solidFill>
                <a:effectLst/>
                <a:latin typeface="Calibri" panose="020F0502020204030204" pitchFamily="34" charset="0"/>
              </a:rPr>
              <a:t>The </a:t>
            </a:r>
            <a:r>
              <a:rPr lang="fr-FR" sz="1600" u="sng" kern="0" dirty="0">
                <a:solidFill>
                  <a:schemeClr val="bg1"/>
                </a:solidFill>
                <a:effectLst/>
                <a:latin typeface="Calibri" panose="020F0502020204030204" pitchFamily="34" charset="0"/>
              </a:rPr>
              <a:t>absence of </a:t>
            </a:r>
            <a:r>
              <a:rPr lang="fr-FR" sz="1600" u="sng" kern="0" dirty="0" err="1">
                <a:solidFill>
                  <a:schemeClr val="bg1"/>
                </a:solidFill>
                <a:effectLst/>
                <a:latin typeface="Calibri" panose="020F0502020204030204" pitchFamily="34" charset="0"/>
              </a:rPr>
              <a:t>guiding</a:t>
            </a:r>
            <a:r>
              <a:rPr lang="fr-FR" sz="1600" u="sng" kern="0" dirty="0">
                <a:solidFill>
                  <a:schemeClr val="bg1"/>
                </a:solidFill>
                <a:effectLst/>
                <a:latin typeface="Calibri" panose="020F0502020204030204" pitchFamily="34" charset="0"/>
              </a:rPr>
              <a:t> </a:t>
            </a:r>
            <a:r>
              <a:rPr lang="fr-FR" sz="1600" u="sng" kern="0" dirty="0">
                <a:solidFill>
                  <a:schemeClr val="bg1"/>
                </a:solidFill>
                <a:latin typeface="Calibri" panose="020F0502020204030204" pitchFamily="34" charset="0"/>
              </a:rPr>
              <a:t> </a:t>
            </a:r>
            <a:r>
              <a:rPr lang="fr-FR" sz="1600" kern="0" dirty="0">
                <a:solidFill>
                  <a:schemeClr val="bg1"/>
                </a:solidFill>
                <a:latin typeface="Calibri" panose="020F0502020204030204" pitchFamily="34" charset="0"/>
              </a:rPr>
              <a:t>at the </a:t>
            </a:r>
            <a:r>
              <a:rPr lang="fr-FR" sz="1600" kern="0" dirty="0" err="1">
                <a:solidFill>
                  <a:schemeClr val="bg1"/>
                </a:solidFill>
                <a:latin typeface="Calibri" panose="020F0502020204030204" pitchFamily="34" charset="0"/>
              </a:rPr>
              <a:t>bottom</a:t>
            </a:r>
            <a:r>
              <a:rPr lang="fr-FR" sz="1600" kern="0" dirty="0">
                <a:solidFill>
                  <a:schemeClr val="bg1"/>
                </a:solidFill>
                <a:latin typeface="Calibri" panose="020F0502020204030204" pitchFamily="34" charset="0"/>
              </a:rPr>
              <a:t> of the </a:t>
            </a:r>
            <a:r>
              <a:rPr lang="fr-FR" sz="1600" kern="0" dirty="0" err="1">
                <a:solidFill>
                  <a:schemeClr val="bg1"/>
                </a:solidFill>
                <a:latin typeface="Calibri" panose="020F0502020204030204" pitchFamily="34" charset="0"/>
              </a:rPr>
              <a:t>shaft</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improves</a:t>
            </a:r>
            <a:r>
              <a:rPr lang="fr-FR" sz="1600" kern="0" dirty="0">
                <a:solidFill>
                  <a:schemeClr val="bg1"/>
                </a:solidFill>
                <a:latin typeface="Calibri" panose="020F0502020204030204" pitchFamily="34" charset="0"/>
              </a:rPr>
              <a:t> the </a:t>
            </a:r>
            <a:r>
              <a:rPr lang="fr-FR" sz="1600" kern="0" dirty="0" err="1">
                <a:solidFill>
                  <a:schemeClr val="bg1"/>
                </a:solidFill>
                <a:latin typeface="Calibri" panose="020F0502020204030204" pitchFamily="34" charset="0"/>
              </a:rPr>
              <a:t>cleanability</a:t>
            </a:r>
            <a:r>
              <a:rPr lang="fr-FR" sz="1600" kern="0" dirty="0">
                <a:solidFill>
                  <a:schemeClr val="bg1"/>
                </a:solidFill>
                <a:latin typeface="Calibri" panose="020F0502020204030204" pitchFamily="34" charset="0"/>
              </a:rPr>
              <a:t> and the maintenance</a:t>
            </a:r>
            <a:r>
              <a:rPr lang="fr-FR" sz="1600" kern="0" dirty="0">
                <a:solidFill>
                  <a:schemeClr val="bg1"/>
                </a:solidFill>
                <a:effectLst/>
                <a:latin typeface="Calibri" panose="020F0502020204030204" pitchFamily="34" charset="0"/>
              </a:rPr>
              <a:t>.</a:t>
            </a:r>
          </a:p>
          <a:p>
            <a:pPr eaLnBrk="1" hangingPunct="1">
              <a:buFont typeface="Arial" panose="020B0604020202020204" pitchFamily="34" charset="0"/>
              <a:buChar char="•"/>
              <a:defRPr/>
            </a:pPr>
            <a:r>
              <a:rPr lang="fr-FR" sz="1600" kern="0" dirty="0">
                <a:solidFill>
                  <a:schemeClr val="bg1"/>
                </a:solidFill>
                <a:latin typeface="Calibri" panose="020F0502020204030204" pitchFamily="34" charset="0"/>
              </a:rPr>
              <a:t>A </a:t>
            </a:r>
            <a:r>
              <a:rPr lang="fr-FR" sz="1600" u="sng" kern="0" dirty="0">
                <a:solidFill>
                  <a:schemeClr val="bg1"/>
                </a:solidFill>
                <a:latin typeface="Calibri" panose="020F0502020204030204" pitchFamily="34" charset="0"/>
              </a:rPr>
              <a:t>simple </a:t>
            </a:r>
            <a:r>
              <a:rPr lang="fr-FR" sz="1600" u="sng" kern="0" dirty="0" err="1">
                <a:solidFill>
                  <a:schemeClr val="bg1"/>
                </a:solidFill>
                <a:latin typeface="Calibri" panose="020F0502020204030204" pitchFamily="34" charset="0"/>
              </a:rPr>
              <a:t>lip</a:t>
            </a:r>
            <a:r>
              <a:rPr lang="fr-FR" sz="1600" u="sng" kern="0" dirty="0">
                <a:solidFill>
                  <a:schemeClr val="bg1"/>
                </a:solidFill>
                <a:latin typeface="Calibri" panose="020F0502020204030204" pitchFamily="34" charset="0"/>
              </a:rPr>
              <a:t> </a:t>
            </a:r>
            <a:r>
              <a:rPr lang="fr-FR" sz="1600" u="sng" kern="0" dirty="0" err="1">
                <a:solidFill>
                  <a:schemeClr val="bg1"/>
                </a:solidFill>
                <a:latin typeface="Calibri" panose="020F0502020204030204" pitchFamily="34" charset="0"/>
              </a:rPr>
              <a:t>gasket</a:t>
            </a:r>
            <a:r>
              <a:rPr lang="fr-FR" sz="1600" u="sng" kern="0" dirty="0">
                <a:solidFill>
                  <a:schemeClr val="bg1"/>
                </a:solidFill>
                <a:latin typeface="Calibri" panose="020F0502020204030204" pitchFamily="34" charset="0"/>
              </a:rPr>
              <a:t> and an </a:t>
            </a:r>
            <a:r>
              <a:rPr lang="fr-FR" sz="1600" u="sng" kern="0" dirty="0" err="1">
                <a:solidFill>
                  <a:schemeClr val="bg1"/>
                </a:solidFill>
                <a:latin typeface="Calibri" panose="020F0502020204030204" pitchFamily="34" charset="0"/>
              </a:rPr>
              <a:t>oil</a:t>
            </a:r>
            <a:r>
              <a:rPr lang="fr-FR" sz="1600" u="sng" kern="0" dirty="0">
                <a:solidFill>
                  <a:schemeClr val="bg1"/>
                </a:solidFill>
                <a:latin typeface="Calibri" panose="020F0502020204030204" pitchFamily="34" charset="0"/>
              </a:rPr>
              <a:t> </a:t>
            </a:r>
            <a:r>
              <a:rPr lang="fr-FR" sz="1600" u="sng" kern="0" dirty="0" err="1">
                <a:solidFill>
                  <a:schemeClr val="bg1"/>
                </a:solidFill>
                <a:latin typeface="Calibri" panose="020F0502020204030204" pitchFamily="34" charset="0"/>
              </a:rPr>
              <a:t>deflector</a:t>
            </a:r>
            <a:r>
              <a:rPr lang="fr-FR" sz="1600" u="sng"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prevent</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from</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any</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risk</a:t>
            </a:r>
            <a:r>
              <a:rPr lang="fr-FR" sz="1600" kern="0" dirty="0">
                <a:solidFill>
                  <a:schemeClr val="bg1"/>
                </a:solidFill>
                <a:latin typeface="Calibri" panose="020F0502020204030204" pitchFamily="34" charset="0"/>
              </a:rPr>
              <a:t> of introduction of </a:t>
            </a:r>
            <a:r>
              <a:rPr lang="fr-FR" sz="1600" kern="0" dirty="0" err="1">
                <a:solidFill>
                  <a:schemeClr val="bg1"/>
                </a:solidFill>
                <a:latin typeface="Calibri" panose="020F0502020204030204" pitchFamily="34" charset="0"/>
              </a:rPr>
              <a:t>oil</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coming</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from</a:t>
            </a:r>
            <a:r>
              <a:rPr lang="fr-FR" sz="1600" kern="0" dirty="0">
                <a:solidFill>
                  <a:schemeClr val="bg1"/>
                </a:solidFill>
                <a:latin typeface="Calibri" panose="020F0502020204030204" pitchFamily="34" charset="0"/>
              </a:rPr>
              <a:t> the </a:t>
            </a:r>
            <a:r>
              <a:rPr lang="fr-FR" sz="1600" kern="0" dirty="0" err="1">
                <a:solidFill>
                  <a:schemeClr val="bg1"/>
                </a:solidFill>
                <a:latin typeface="Calibri" panose="020F0502020204030204" pitchFamily="34" charset="0"/>
              </a:rPr>
              <a:t>motor</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reducer</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inside</a:t>
            </a:r>
            <a:r>
              <a:rPr lang="fr-FR" sz="1600" kern="0" dirty="0">
                <a:solidFill>
                  <a:schemeClr val="bg1"/>
                </a:solidFill>
                <a:latin typeface="Calibri" panose="020F0502020204030204" pitchFamily="34" charset="0"/>
              </a:rPr>
              <a:t> the tank. This </a:t>
            </a:r>
            <a:r>
              <a:rPr lang="fr-FR" sz="1600" kern="0" dirty="0" err="1">
                <a:solidFill>
                  <a:schemeClr val="bg1"/>
                </a:solidFill>
                <a:latin typeface="Calibri" panose="020F0502020204030204" pitchFamily="34" charset="0"/>
              </a:rPr>
              <a:t>oil</a:t>
            </a:r>
            <a:r>
              <a:rPr lang="fr-FR" sz="1600" kern="0" dirty="0">
                <a:solidFill>
                  <a:schemeClr val="bg1"/>
                </a:solidFill>
                <a:latin typeface="Calibri" panose="020F0502020204030204" pitchFamily="34" charset="0"/>
              </a:rPr>
              <a:t> </a:t>
            </a:r>
            <a:r>
              <a:rPr lang="fr-FR" sz="1600" kern="0" dirty="0" err="1">
                <a:solidFill>
                  <a:schemeClr val="bg1"/>
                </a:solidFill>
                <a:latin typeface="Calibri" panose="020F0502020204030204" pitchFamily="34" charset="0"/>
              </a:rPr>
              <a:t>is</a:t>
            </a:r>
            <a:r>
              <a:rPr lang="fr-FR" sz="1600" kern="0" dirty="0">
                <a:solidFill>
                  <a:schemeClr val="bg1"/>
                </a:solidFill>
                <a:latin typeface="Calibri" panose="020F0502020204030204" pitchFamily="34" charset="0"/>
              </a:rPr>
              <a:t> as a standard </a:t>
            </a:r>
            <a:r>
              <a:rPr lang="fr-FR" sz="1600" kern="0" dirty="0" err="1">
                <a:solidFill>
                  <a:schemeClr val="bg1"/>
                </a:solidFill>
                <a:latin typeface="Calibri" panose="020F0502020204030204" pitchFamily="34" charset="0"/>
              </a:rPr>
              <a:t>execution</a:t>
            </a:r>
            <a:r>
              <a:rPr lang="fr-FR" sz="1600" kern="0" dirty="0">
                <a:solidFill>
                  <a:schemeClr val="bg1"/>
                </a:solidFill>
                <a:latin typeface="Calibri" panose="020F0502020204030204" pitchFamily="34" charset="0"/>
              </a:rPr>
              <a:t> a </a:t>
            </a:r>
            <a:r>
              <a:rPr lang="fr-FR" sz="1600" kern="0" dirty="0" err="1">
                <a:solidFill>
                  <a:schemeClr val="bg1"/>
                </a:solidFill>
                <a:latin typeface="Calibri" panose="020F0502020204030204" pitchFamily="34" charset="0"/>
              </a:rPr>
              <a:t>food</a:t>
            </a:r>
            <a:r>
              <a:rPr lang="fr-FR" sz="1600" kern="0" dirty="0">
                <a:solidFill>
                  <a:schemeClr val="bg1"/>
                </a:solidFill>
                <a:latin typeface="Calibri" panose="020F0502020204030204" pitchFamily="34" charset="0"/>
              </a:rPr>
              <a:t> grade </a:t>
            </a:r>
            <a:r>
              <a:rPr lang="fr-FR" sz="1600" kern="0" dirty="0" err="1">
                <a:solidFill>
                  <a:schemeClr val="bg1"/>
                </a:solidFill>
                <a:latin typeface="Calibri" panose="020F0502020204030204" pitchFamily="34" charset="0"/>
              </a:rPr>
              <a:t>oil</a:t>
            </a:r>
            <a:r>
              <a:rPr lang="fr-FR" sz="1600" kern="0" dirty="0">
                <a:solidFill>
                  <a:schemeClr val="bg1"/>
                </a:solidFill>
                <a:latin typeface="Calibri" panose="020F0502020204030204" pitchFamily="34" charset="0"/>
              </a:rPr>
              <a:t>. </a:t>
            </a:r>
            <a:endParaRPr lang="fr-FR" sz="1600" kern="0" dirty="0">
              <a:solidFill>
                <a:schemeClr val="bg1"/>
              </a:solidFill>
              <a:effectLst/>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51520" y="310132"/>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agitation</a:t>
            </a:r>
            <a:endParaRPr lang="fr-FR" sz="2800" b="1" kern="0" cap="all" dirty="0">
              <a:solidFill>
                <a:srgbClr val="000000"/>
              </a:solidFill>
              <a:effectLst>
                <a:outerShdw blurRad="38100" dist="38100" dir="2700000" algn="tl">
                  <a:srgbClr val="FFFFFF"/>
                </a:outerShdw>
              </a:effectLst>
              <a:latin typeface="Calibri" panose="020F0502020204030204" pitchFamily="34" charset="0"/>
              <a:cs typeface="Times New Roman"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509120"/>
            <a:ext cx="2236118" cy="167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32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95536" y="1340767"/>
            <a:ext cx="5112568"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An optimized surface by using a </a:t>
            </a:r>
            <a:r>
              <a:rPr lang="en-US" sz="1600" u="sng" kern="0" dirty="0">
                <a:solidFill>
                  <a:schemeClr val="bg1"/>
                </a:solidFill>
                <a:latin typeface="Calibri" panose="020F0502020204030204" pitchFamily="34" charset="0"/>
              </a:rPr>
              <a:t>trapezoidal channel </a:t>
            </a:r>
            <a:r>
              <a:rPr lang="en-US" sz="1600" kern="0" dirty="0">
                <a:solidFill>
                  <a:schemeClr val="bg1"/>
                </a:solidFill>
                <a:latin typeface="Calibri" panose="020F0502020204030204" pitchFamily="34" charset="0"/>
              </a:rPr>
              <a:t>automatically welded with a tight distance between the successive turns.</a:t>
            </a:r>
          </a:p>
          <a:p>
            <a:pPr lvl="0" eaLnBrk="1" hangingPunct="1">
              <a:buFont typeface="Arial" panose="020B0604020202020204" pitchFamily="34" charset="0"/>
              <a:buChar char="•"/>
              <a:defRPr/>
            </a:pPr>
            <a:r>
              <a:rPr lang="en-US" sz="1600" kern="0" dirty="0">
                <a:solidFill>
                  <a:srgbClr val="000000"/>
                </a:solidFill>
                <a:latin typeface="Calibri" panose="020F0502020204030204" pitchFamily="34" charset="0"/>
              </a:rPr>
              <a:t>A surface split in several sections to limit the pressure drop and the temperature increase of the cooling fluid.</a:t>
            </a:r>
          </a:p>
          <a:p>
            <a:pPr eaLnBrk="1" hangingPunct="1">
              <a:buFont typeface="Arial" panose="020B0604020202020204" pitchFamily="34" charset="0"/>
              <a:buChar char="•"/>
              <a:defRPr/>
            </a:pPr>
            <a:r>
              <a:rPr lang="en-US" sz="1600" dirty="0">
                <a:solidFill>
                  <a:schemeClr val="bg1"/>
                </a:solidFill>
                <a:latin typeface="Calibri" panose="020F0502020204030204" pitchFamily="34" charset="0"/>
              </a:rPr>
              <a:t>A </a:t>
            </a:r>
            <a:r>
              <a:rPr lang="en-US" sz="1600" u="sng" dirty="0">
                <a:solidFill>
                  <a:schemeClr val="bg1"/>
                </a:solidFill>
                <a:latin typeface="Calibri" panose="020F0502020204030204" pitchFamily="34" charset="0"/>
              </a:rPr>
              <a:t>maximized surface </a:t>
            </a:r>
            <a:r>
              <a:rPr lang="en-US" sz="1600" dirty="0">
                <a:solidFill>
                  <a:schemeClr val="bg1"/>
                </a:solidFill>
                <a:latin typeface="Calibri" panose="020F0502020204030204" pitchFamily="34" charset="0"/>
              </a:rPr>
              <a:t>on the bottom of the tank to improve the cooling exchange, even in the area where the feet of the tank are located.</a:t>
            </a:r>
          </a:p>
          <a:p>
            <a:pPr lvl="0" eaLnBrk="1" hangingPunct="1">
              <a:buFont typeface="Arial" panose="020B0604020202020204" pitchFamily="34" charset="0"/>
              <a:buChar char="•"/>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51520" y="310132"/>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sm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COOLING JACKET</a:t>
            </a:r>
            <a:endParaRPr lang="fr-FR" sz="1100" b="1" kern="0" cap="small" dirty="0">
              <a:solidFill>
                <a:srgbClr val="000000"/>
              </a:solidFill>
              <a:effectLst>
                <a:outerShdw blurRad="38100" dist="38100" dir="2700000" algn="tl">
                  <a:srgbClr val="FFFFFF"/>
                </a:outerShdw>
              </a:effectLst>
              <a:cs typeface="Times New Roman" pitchFamily="18" charset="0"/>
            </a:endParaRP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191338"/>
            <a:ext cx="2064228" cy="1548171"/>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3905204"/>
            <a:ext cx="1893264" cy="1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09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95536" y="1340767"/>
            <a:ext cx="5112568"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Although all the alternatives are possible</a:t>
            </a:r>
            <a:r>
              <a:rPr lang="en-US" sz="1600" u="sng" kern="0" dirty="0">
                <a:solidFill>
                  <a:schemeClr val="bg1"/>
                </a:solidFill>
                <a:latin typeface="Calibri" panose="020F0502020204030204" pitchFamily="34" charset="0"/>
              </a:rPr>
              <a:t>, harmonious proportions </a:t>
            </a:r>
            <a:r>
              <a:rPr lang="en-US" sz="1600" kern="0" dirty="0">
                <a:solidFill>
                  <a:schemeClr val="bg1"/>
                </a:solidFill>
                <a:latin typeface="Calibri" panose="020F0502020204030204" pitchFamily="34" charset="0"/>
              </a:rPr>
              <a:t>are a guarantee of optimization of the ratio between the surface and the volume improving the efficiency of the product treatment with an excellent stability and an optimized cost. The </a:t>
            </a:r>
            <a:r>
              <a:rPr lang="en-US" sz="1600" u="sng" kern="0" dirty="0">
                <a:solidFill>
                  <a:schemeClr val="bg1"/>
                </a:solidFill>
                <a:latin typeface="Calibri" panose="020F0502020204030204" pitchFamily="34" charset="0"/>
              </a:rPr>
              <a:t>slope of the bottom</a:t>
            </a:r>
            <a:r>
              <a:rPr lang="en-US" sz="1600" kern="0" dirty="0">
                <a:solidFill>
                  <a:schemeClr val="bg1"/>
                </a:solidFill>
                <a:latin typeface="Calibri" panose="020F0502020204030204" pitchFamily="34" charset="0"/>
              </a:rPr>
              <a:t> is adapted to the rheology of the product to guarantee a minimum of loss during the draining.</a:t>
            </a:r>
          </a:p>
          <a:p>
            <a:pPr marL="0" lvl="0" indent="0" eaLnBrk="1" hangingPunct="1">
              <a:buNone/>
              <a:defRPr/>
            </a:pPr>
            <a:endParaRPr lang="en-US" sz="1600" kern="0" dirty="0">
              <a:solidFill>
                <a:schemeClr val="bg1"/>
              </a:solidFill>
              <a:latin typeface="Calibri" panose="020F0502020204030204" pitchFamily="34" charset="0"/>
            </a:endParaRPr>
          </a:p>
          <a:p>
            <a:pPr lvl="0" eaLnBrk="1" hangingPunct="1">
              <a:buFont typeface="Arial" panose="020B0604020202020204" pitchFamily="34" charset="0"/>
              <a:buChar char="•"/>
              <a:defRPr/>
            </a:pPr>
            <a:r>
              <a:rPr lang="en-US" sz="1600" kern="0" dirty="0">
                <a:solidFill>
                  <a:srgbClr val="000000"/>
                </a:solidFill>
                <a:latin typeface="Calibri" panose="020F0502020204030204" pitchFamily="34" charset="0"/>
              </a:rPr>
              <a:t>An effective wall and bottom insulation of the tank with uncrushable and chlorine free </a:t>
            </a:r>
            <a:r>
              <a:rPr lang="en-US" sz="1600" u="sng" kern="0" dirty="0">
                <a:solidFill>
                  <a:srgbClr val="000000"/>
                </a:solidFill>
                <a:latin typeface="Calibri" panose="020F0502020204030204" pitchFamily="34" charset="0"/>
              </a:rPr>
              <a:t>glass wool or rock wool</a:t>
            </a:r>
            <a:r>
              <a:rPr lang="en-US" sz="1600" kern="0" dirty="0">
                <a:solidFill>
                  <a:srgbClr val="000000"/>
                </a:solidFill>
                <a:latin typeface="Calibri" panose="020F0502020204030204" pitchFamily="34" charset="0"/>
              </a:rPr>
              <a:t> allows energy savings and an exceptional durability. Some of our crystallization tanks have been working for more than thirty years for the greatest satisfaction of their users. </a:t>
            </a:r>
          </a:p>
          <a:p>
            <a:pPr lvl="0" eaLnBrk="1" hangingPunct="1">
              <a:buFont typeface="Arial" panose="020B0604020202020204" pitchFamily="34" charset="0"/>
              <a:buChar char="•"/>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51520" y="310132"/>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sm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OPTIMIZED PROPORTIONS</a:t>
            </a:r>
            <a:endParaRPr lang="fr-FR" sz="1100" b="1" kern="0" cap="small" dirty="0">
              <a:solidFill>
                <a:srgbClr val="000000"/>
              </a:solidFill>
              <a:effectLst>
                <a:outerShdw blurRad="38100" dist="38100" dir="2700000" algn="tl">
                  <a:srgbClr val="FFFFFF"/>
                </a:outerShdw>
              </a:effectLst>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7481" y="2996952"/>
            <a:ext cx="2341563"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31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95536" y="1340767"/>
            <a:ext cx="5112568"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Steel thicknesses calculated in the same conditions as if it was for pressure vessels.</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A </a:t>
            </a:r>
            <a:r>
              <a:rPr lang="en-US" sz="1600" u="sng" kern="0" dirty="0">
                <a:solidFill>
                  <a:schemeClr val="bg1"/>
                </a:solidFill>
                <a:latin typeface="Calibri" panose="020F0502020204030204" pitchFamily="34" charset="0"/>
              </a:rPr>
              <a:t>stiff support </a:t>
            </a:r>
            <a:r>
              <a:rPr lang="en-US" sz="1600" kern="0" dirty="0">
                <a:solidFill>
                  <a:schemeClr val="bg1"/>
                </a:solidFill>
                <a:latin typeface="Calibri" panose="020F0502020204030204" pitchFamily="34" charset="0"/>
              </a:rPr>
              <a:t>insuring a perfect transfer of the stresses.</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A widely sized agitation system connected to the tank by a </a:t>
            </a:r>
            <a:r>
              <a:rPr lang="en-US" sz="1600" u="sng" kern="0" dirty="0">
                <a:solidFill>
                  <a:schemeClr val="bg1"/>
                </a:solidFill>
                <a:latin typeface="Calibri" panose="020F0502020204030204" pitchFamily="34" charset="0"/>
              </a:rPr>
              <a:t>stiff turret </a:t>
            </a:r>
            <a:r>
              <a:rPr lang="en-US" sz="1600" kern="0" dirty="0">
                <a:solidFill>
                  <a:schemeClr val="bg1"/>
                </a:solidFill>
                <a:latin typeface="Calibri" panose="020F0502020204030204" pitchFamily="34" charset="0"/>
              </a:rPr>
              <a:t>allowing a perfect transfer of the efforts to the tank itself without any lower guide.</a:t>
            </a:r>
          </a:p>
          <a:p>
            <a:pPr lvl="0" eaLnBrk="1" hangingPunct="1">
              <a:buFont typeface="Arial" panose="020B0604020202020204" pitchFamily="34" charset="0"/>
              <a:buChar char="•"/>
              <a:defRPr/>
            </a:pPr>
            <a:r>
              <a:rPr lang="en-US" sz="1600" kern="0" dirty="0">
                <a:solidFill>
                  <a:schemeClr val="bg1"/>
                </a:solidFill>
                <a:latin typeface="Calibri" panose="020F0502020204030204" pitchFamily="34" charset="0"/>
              </a:rPr>
              <a:t>Cooling circuits designed to resist during years and years to the pressure and the thermal stresses. All double jackets are subject to a pressure test at 1.6 time the working pressure before insulation.</a:t>
            </a:r>
          </a:p>
          <a:p>
            <a:pPr lvl="0" eaLnBrk="1" hangingPunct="1">
              <a:buFont typeface="Arial" panose="020B0604020202020204" pitchFamily="34" charset="0"/>
              <a:buChar char="•"/>
              <a:defRPr/>
            </a:pPr>
            <a:r>
              <a:rPr lang="en-US" sz="1600" kern="0" dirty="0" err="1">
                <a:solidFill>
                  <a:schemeClr val="bg1"/>
                </a:solidFill>
                <a:latin typeface="Calibri" panose="020F0502020204030204" pitchFamily="34" charset="0"/>
              </a:rPr>
              <a:t>Sanitarity</a:t>
            </a:r>
            <a:r>
              <a:rPr lang="en-US" sz="1600" kern="0" dirty="0">
                <a:solidFill>
                  <a:schemeClr val="bg1"/>
                </a:solidFill>
                <a:latin typeface="Calibri" panose="020F0502020204030204" pitchFamily="34" charset="0"/>
              </a:rPr>
              <a:t> and </a:t>
            </a:r>
            <a:r>
              <a:rPr lang="en-US" sz="1600" kern="0" dirty="0" err="1">
                <a:solidFill>
                  <a:schemeClr val="bg1"/>
                </a:solidFill>
                <a:latin typeface="Calibri" panose="020F0502020204030204" pitchFamily="34" charset="0"/>
              </a:rPr>
              <a:t>cleanability</a:t>
            </a:r>
            <a:r>
              <a:rPr lang="en-US" sz="1600" kern="0" dirty="0">
                <a:solidFill>
                  <a:schemeClr val="bg1"/>
                </a:solidFill>
                <a:latin typeface="Calibri" panose="020F0502020204030204" pitchFamily="34" charset="0"/>
              </a:rPr>
              <a:t> are a permanent concern, as for every GOAVEC Engineering equipment.</a:t>
            </a:r>
          </a:p>
          <a:p>
            <a:pPr lvl="0" eaLnBrk="1" hangingPunct="1">
              <a:buFont typeface="Arial" panose="020B0604020202020204" pitchFamily="34" charset="0"/>
              <a:buChar char="•"/>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45592" y="318456"/>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sm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DESIGN</a:t>
            </a:r>
            <a:endParaRPr lang="fr-FR" sz="1100" b="1" kern="0" cap="small" dirty="0">
              <a:solidFill>
                <a:srgbClr val="000000"/>
              </a:solidFill>
              <a:effectLst>
                <a:outerShdw blurRad="38100" dist="38100" dir="2700000" algn="tl">
                  <a:srgbClr val="FFFFFF"/>
                </a:outerShdw>
              </a:effectLst>
              <a:cs typeface="Times New Roman" pitchFamily="18" charset="0"/>
            </a:endParaRPr>
          </a:p>
        </p:txBody>
      </p:sp>
      <p:pic>
        <p:nvPicPr>
          <p:cNvPr id="8" name="Picture 2"/>
          <p:cNvPicPr>
            <a:picLocks noChangeAspect="1" noChangeArrowheads="1"/>
          </p:cNvPicPr>
          <p:nvPr/>
        </p:nvPicPr>
        <p:blipFill>
          <a:blip r:embed="rId5" cstate="print"/>
          <a:srcRect/>
          <a:stretch>
            <a:fillRect/>
          </a:stretch>
        </p:blipFill>
        <p:spPr bwMode="auto">
          <a:xfrm>
            <a:off x="6581622" y="1124744"/>
            <a:ext cx="1188576" cy="2736304"/>
          </a:xfrm>
          <a:prstGeom prst="rect">
            <a:avLst/>
          </a:prstGeom>
          <a:noFill/>
          <a:ln w="9525">
            <a:noFill/>
            <a:miter lim="800000"/>
            <a:headEnd/>
            <a:tailEnd/>
          </a:ln>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3754" y="4036431"/>
            <a:ext cx="1472156" cy="150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41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95536" y="1340767"/>
            <a:ext cx="705678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marL="0" lvl="0" indent="0" eaLnBrk="1" hangingPunct="1">
              <a:buNone/>
              <a:defRPr/>
            </a:pPr>
            <a:r>
              <a:rPr lang="en-US" sz="1600" kern="0" dirty="0">
                <a:solidFill>
                  <a:schemeClr val="bg1"/>
                </a:solidFill>
                <a:latin typeface="Calibri" panose="020F0502020204030204" pitchFamily="34" charset="0"/>
              </a:rPr>
              <a:t>During the manufacturing process, GOAVEC Engineering crystallizers are subject to </a:t>
            </a:r>
            <a:r>
              <a:rPr lang="en-US" sz="1600" u="sng" kern="0" dirty="0">
                <a:solidFill>
                  <a:schemeClr val="bg1"/>
                </a:solidFill>
                <a:latin typeface="Calibri" panose="020F0502020204030204" pitchFamily="34" charset="0"/>
              </a:rPr>
              <a:t>many controls </a:t>
            </a:r>
            <a:r>
              <a:rPr lang="en-US" sz="1600" kern="0" dirty="0">
                <a:solidFill>
                  <a:schemeClr val="bg1"/>
                </a:solidFill>
                <a:latin typeface="Calibri" panose="020F0502020204030204" pitchFamily="34" charset="0"/>
              </a:rPr>
              <a:t>to ensure an optimal construction quality.</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Following and quality control of the incorporated products.</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Qualified welding procedures.</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Qualified welders.</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Dye penetration tests on all manual welds.</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Control and correction of the righteousness of the agitation shaft.</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Hydraulic test of the cooling jacket.</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Statistic control of the surface </a:t>
            </a:r>
            <a:r>
              <a:rPr lang="en-US" sz="1600" kern="0" dirty="0" err="1">
                <a:solidFill>
                  <a:schemeClr val="bg1"/>
                </a:solidFill>
                <a:latin typeface="Calibri" panose="020F0502020204030204" pitchFamily="34" charset="0"/>
              </a:rPr>
              <a:t>rugosity</a:t>
            </a:r>
            <a:r>
              <a:rPr lang="en-US" sz="1600" kern="0" dirty="0">
                <a:solidFill>
                  <a:schemeClr val="bg1"/>
                </a:solidFill>
                <a:latin typeface="Calibri" panose="020F0502020204030204" pitchFamily="34" charset="0"/>
              </a:rPr>
              <a:t>.</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Control of the dimensions and the conformity to the drawing before shipment.</a:t>
            </a:r>
          </a:p>
          <a:p>
            <a:pPr marL="534988" lvl="0" indent="-174625" eaLnBrk="1" hangingPunct="1">
              <a:buFont typeface="Arial" panose="020B0604020202020204" pitchFamily="34" charset="0"/>
              <a:buChar char="•"/>
              <a:defRPr/>
            </a:pPr>
            <a:r>
              <a:rPr lang="en-US" sz="1600" kern="0" dirty="0">
                <a:solidFill>
                  <a:schemeClr val="bg1"/>
                </a:solidFill>
                <a:latin typeface="Calibri" panose="020F0502020204030204" pitchFamily="34" charset="0"/>
              </a:rPr>
              <a:t>Adapted packing according to the final destination.</a:t>
            </a:r>
          </a:p>
          <a:p>
            <a:pPr lvl="0" eaLnBrk="1" hangingPunct="1">
              <a:buFont typeface="Arial" panose="020B0604020202020204" pitchFamily="34" charset="0"/>
              <a:buChar char="•"/>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45592" y="318456"/>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sm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MANUFACTURING QUALITY</a:t>
            </a:r>
            <a:endParaRPr lang="fr-FR" sz="1100" b="1" kern="0" cap="small" dirty="0">
              <a:solidFill>
                <a:srgbClr val="000000"/>
              </a:solidFill>
              <a:effectLst>
                <a:outerShdw blurRad="38100" dist="38100" dir="2700000" algn="tl">
                  <a:srgbClr val="FFFFFF"/>
                </a:outerShdw>
              </a:effectLst>
              <a:cs typeface="Times New Roman" pitchFamily="18" charset="0"/>
            </a:endParaRPr>
          </a:p>
        </p:txBody>
      </p:sp>
    </p:spTree>
    <p:extLst>
      <p:ext uri="{BB962C8B-B14F-4D97-AF65-F5344CB8AC3E}">
        <p14:creationId xmlns:p14="http://schemas.microsoft.com/office/powerpoint/2010/main" val="262041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3"/>
          <p:cNvSpPr txBox="1">
            <a:spLocks noChangeArrowheads="1"/>
          </p:cNvSpPr>
          <p:nvPr/>
        </p:nvSpPr>
        <p:spPr bwMode="auto">
          <a:xfrm>
            <a:off x="395536" y="1340767"/>
            <a:ext cx="705678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50000"/>
              </a:spcBef>
              <a:spcAft>
                <a:spcPct val="0"/>
              </a:spcAft>
              <a:buBlip>
                <a:blip r:embed="rId3"/>
              </a:buBlip>
              <a:defRPr sz="2000" b="1">
                <a:solidFill>
                  <a:schemeClr val="tx1"/>
                </a:solidFill>
                <a:effectLst>
                  <a:outerShdw blurRad="38100" dist="38100" dir="2700000" algn="tl">
                    <a:srgbClr val="FFFFFF"/>
                  </a:outerShdw>
                </a:effectLst>
                <a:latin typeface="+mn-lt"/>
                <a:ea typeface="+mn-ea"/>
                <a:cs typeface="+mn-cs"/>
              </a:defRPr>
            </a:lvl1pPr>
            <a:lvl2pPr marL="1028700" indent="-261938" algn="just" rtl="0" eaLnBrk="0" fontAlgn="base" hangingPunct="0">
              <a:spcBef>
                <a:spcPct val="50000"/>
              </a:spcBef>
              <a:spcAft>
                <a:spcPct val="0"/>
              </a:spcAft>
              <a:buFont typeface="Wingdings" pitchFamily="2" charset="2"/>
              <a:buChar char="ü"/>
              <a:defRPr sz="1600" b="1">
                <a:solidFill>
                  <a:schemeClr val="tx1"/>
                </a:solidFill>
                <a:latin typeface="+mn-lt"/>
              </a:defRPr>
            </a:lvl2pPr>
            <a:lvl3pPr marL="1620838" indent="-284163" algn="just" rtl="0" eaLnBrk="0" fontAlgn="base" hangingPunct="0">
              <a:spcBef>
                <a:spcPct val="20000"/>
              </a:spcBef>
              <a:spcAft>
                <a:spcPct val="0"/>
              </a:spcAft>
              <a:buChar char="•"/>
              <a:defRPr sz="1400">
                <a:solidFill>
                  <a:schemeClr val="tx1"/>
                </a:solidFill>
                <a:latin typeface="+mn-lt"/>
              </a:defRPr>
            </a:lvl3pPr>
            <a:lvl4pPr marL="2039938" indent="-228600" algn="just" rtl="0" eaLnBrk="0" fontAlgn="base" hangingPunct="0">
              <a:spcBef>
                <a:spcPct val="20000"/>
              </a:spcBef>
              <a:spcAft>
                <a:spcPct val="0"/>
              </a:spcAft>
              <a:buChar char="–"/>
              <a:defRPr sz="1200">
                <a:solidFill>
                  <a:schemeClr val="tx1"/>
                </a:solidFill>
                <a:latin typeface="+mn-lt"/>
              </a:defRPr>
            </a:lvl4pPr>
            <a:lvl5pPr marL="2459038" indent="-228600" algn="just" rtl="0" eaLnBrk="0" fontAlgn="base" hangingPunct="0">
              <a:spcBef>
                <a:spcPct val="20000"/>
              </a:spcBef>
              <a:spcAft>
                <a:spcPct val="0"/>
              </a:spcAft>
              <a:buChar char="»"/>
              <a:defRPr sz="1000">
                <a:solidFill>
                  <a:schemeClr val="tx1"/>
                </a:solidFill>
                <a:latin typeface="+mn-lt"/>
              </a:defRPr>
            </a:lvl5pPr>
            <a:lvl6pPr marL="2916238" indent="-228600" algn="just" rtl="0" fontAlgn="base">
              <a:spcBef>
                <a:spcPct val="20000"/>
              </a:spcBef>
              <a:spcAft>
                <a:spcPct val="0"/>
              </a:spcAft>
              <a:buChar char="»"/>
              <a:defRPr sz="1000">
                <a:solidFill>
                  <a:schemeClr val="tx1"/>
                </a:solidFill>
                <a:latin typeface="+mn-lt"/>
              </a:defRPr>
            </a:lvl6pPr>
            <a:lvl7pPr marL="3373438" indent="-228600" algn="just" rtl="0" fontAlgn="base">
              <a:spcBef>
                <a:spcPct val="20000"/>
              </a:spcBef>
              <a:spcAft>
                <a:spcPct val="0"/>
              </a:spcAft>
              <a:buChar char="»"/>
              <a:defRPr sz="1000">
                <a:solidFill>
                  <a:schemeClr val="tx1"/>
                </a:solidFill>
                <a:latin typeface="+mn-lt"/>
              </a:defRPr>
            </a:lvl7pPr>
            <a:lvl8pPr marL="3830638" indent="-228600" algn="just" rtl="0" fontAlgn="base">
              <a:spcBef>
                <a:spcPct val="20000"/>
              </a:spcBef>
              <a:spcAft>
                <a:spcPct val="0"/>
              </a:spcAft>
              <a:buChar char="»"/>
              <a:defRPr sz="1000">
                <a:solidFill>
                  <a:schemeClr val="tx1"/>
                </a:solidFill>
                <a:latin typeface="+mn-lt"/>
              </a:defRPr>
            </a:lvl8pPr>
            <a:lvl9pPr marL="4287838" indent="-228600" algn="just" rtl="0" fontAlgn="base">
              <a:spcBef>
                <a:spcPct val="20000"/>
              </a:spcBef>
              <a:spcAft>
                <a:spcPct val="0"/>
              </a:spcAft>
              <a:buChar char="»"/>
              <a:defRPr sz="1000">
                <a:solidFill>
                  <a:schemeClr val="tx1"/>
                </a:solidFill>
                <a:latin typeface="+mn-lt"/>
              </a:defRPr>
            </a:lvl9pPr>
          </a:lstStyle>
          <a:p>
            <a:pPr marL="0" lvl="0" indent="0" eaLnBrk="1" hangingPunct="1">
              <a:buNone/>
              <a:defRPr/>
            </a:pPr>
            <a:r>
              <a:rPr lang="en-US" sz="1600" kern="0" dirty="0">
                <a:solidFill>
                  <a:schemeClr val="bg1"/>
                </a:solidFill>
                <a:latin typeface="Calibri" panose="020F0502020204030204" pitchFamily="34" charset="0"/>
              </a:rPr>
              <a:t>GOAVEC Engineering crystallizers require a very </a:t>
            </a:r>
            <a:r>
              <a:rPr lang="en-US" sz="1600" u="sng" kern="0" dirty="0">
                <a:solidFill>
                  <a:schemeClr val="bg1"/>
                </a:solidFill>
                <a:latin typeface="Calibri" panose="020F0502020204030204" pitchFamily="34" charset="0"/>
              </a:rPr>
              <a:t>low maintenance </a:t>
            </a:r>
            <a:r>
              <a:rPr lang="en-US" sz="1600" kern="0" dirty="0">
                <a:solidFill>
                  <a:schemeClr val="bg1"/>
                </a:solidFill>
                <a:latin typeface="Calibri" panose="020F0502020204030204" pitchFamily="34" charset="0"/>
              </a:rPr>
              <a:t>limited to the exchange of some gaskets (manhole, retractable cleaning device, sample valve and various probes…).</a:t>
            </a:r>
          </a:p>
          <a:p>
            <a:pPr marL="0" lvl="0" indent="0" eaLnBrk="1" hangingPunct="1">
              <a:buNone/>
              <a:defRPr/>
            </a:pPr>
            <a:endParaRPr lang="en-US" sz="1600" kern="0" dirty="0">
              <a:solidFill>
                <a:schemeClr val="bg1"/>
              </a:solidFill>
              <a:latin typeface="Calibri" panose="020F0502020204030204" pitchFamily="34" charset="0"/>
            </a:endParaRPr>
          </a:p>
          <a:p>
            <a:pPr marL="0" lvl="0" indent="0" eaLnBrk="1" hangingPunct="1">
              <a:buNone/>
              <a:defRPr/>
            </a:pPr>
            <a:r>
              <a:rPr lang="en-US" sz="1600" kern="0" dirty="0">
                <a:solidFill>
                  <a:schemeClr val="bg1"/>
                </a:solidFill>
                <a:latin typeface="Calibri" panose="020F0502020204030204" pitchFamily="34" charset="0"/>
              </a:rPr>
              <a:t>The replacement of the simple lip seal of the agitation is the only operation requiring the dismounting of the motor reducer. Our recommendation is to change it every 12 months or 2 000 working hours but actually very few customers respect this recommendation as this gasket is able to work many years before being replaced.</a:t>
            </a:r>
          </a:p>
          <a:p>
            <a:pPr marL="0" lvl="0" indent="0" eaLnBrk="1" hangingPunct="1">
              <a:buNone/>
              <a:defRPr/>
            </a:pPr>
            <a:endParaRPr lang="en-US" sz="1600" kern="0" dirty="0">
              <a:solidFill>
                <a:schemeClr val="bg1"/>
              </a:solidFill>
              <a:latin typeface="Calibri" panose="020F0502020204030204" pitchFamily="34" charset="0"/>
            </a:endParaRPr>
          </a:p>
          <a:p>
            <a:pPr marL="0" lvl="0" indent="0" eaLnBrk="1" hangingPunct="1">
              <a:buNone/>
              <a:defRPr/>
            </a:pPr>
            <a:r>
              <a:rPr lang="en-US" sz="1600" kern="0" dirty="0">
                <a:solidFill>
                  <a:schemeClr val="bg1"/>
                </a:solidFill>
                <a:latin typeface="Calibri" panose="020F0502020204030204" pitchFamily="34" charset="0"/>
              </a:rPr>
              <a:t>The absence of bottom guiding is an outstanding element of the quality of our crystallizing tanks. Indeed it allows a total absence of maintenance at this level and avoids the draining difficulties due to the structure of the product in a zone in which the agitation is necessarily less efficient.</a:t>
            </a:r>
          </a:p>
          <a:p>
            <a:pPr lvl="0" eaLnBrk="1" hangingPunct="1">
              <a:buFont typeface="Arial" panose="020B0604020202020204" pitchFamily="34" charset="0"/>
              <a:buChar char="•"/>
              <a:defRPr/>
            </a:pPr>
            <a:endParaRPr lang="en-US" sz="1600" kern="0" dirty="0">
              <a:solidFill>
                <a:srgbClr val="000000"/>
              </a:solidFill>
              <a:latin typeface="Calibri" panose="020F0502020204030204" pitchFamily="34" charset="0"/>
            </a:endParaRPr>
          </a:p>
          <a:p>
            <a:pPr marL="0" lvl="0" indent="0" eaLnBrk="1" hangingPunct="1">
              <a:buNone/>
              <a:defRPr/>
            </a:pPr>
            <a:endParaRPr lang="en-US" sz="1600" kern="0" dirty="0">
              <a:solidFill>
                <a:srgbClr val="000000"/>
              </a:solidFill>
              <a:latin typeface="Calibri" panose="020F0502020204030204" pitchFamily="34" charset="0"/>
            </a:endParaRPr>
          </a:p>
          <a:p>
            <a:pPr marL="0" lvl="0" indent="0" eaLnBrk="1" hangingPunct="1">
              <a:buNone/>
              <a:defRPr/>
            </a:pPr>
            <a:endParaRPr lang="fr-FR" sz="1600" kern="0" dirty="0">
              <a:solidFill>
                <a:srgbClr val="000000"/>
              </a:solidFill>
              <a:latin typeface="Calibri" panose="020F0502020204030204" pitchFamily="34" charset="0"/>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814004"/>
            <a:ext cx="670500" cy="979559"/>
          </a:xfrm>
          <a:prstGeom prst="rect">
            <a:avLst/>
          </a:prstGeom>
        </p:spPr>
      </p:pic>
      <p:sp>
        <p:nvSpPr>
          <p:cNvPr id="12" name="Rectangle 11"/>
          <p:cNvSpPr/>
          <p:nvPr/>
        </p:nvSpPr>
        <p:spPr>
          <a:xfrm>
            <a:off x="245592" y="318456"/>
            <a:ext cx="6696744" cy="523220"/>
          </a:xfrm>
          <a:prstGeom prst="rect">
            <a:avLst/>
          </a:prstGeom>
          <a:solidFill>
            <a:schemeClr val="tx1"/>
          </a:solidFill>
          <a:ln>
            <a:solidFill>
              <a:srgbClr val="FF0000"/>
            </a:solidFill>
          </a:ln>
        </p:spPr>
        <p:txBody>
          <a:bodyPr wrap="square" lIns="91440" tIns="45720" rIns="91440" bIns="45720">
            <a:spAutoFit/>
          </a:bodyPr>
          <a:lstStyle/>
          <a:p>
            <a:pPr lvl="0" algn="ctr" fontAlgn="base">
              <a:spcBef>
                <a:spcPct val="50000"/>
              </a:spcBef>
              <a:spcAft>
                <a:spcPct val="0"/>
              </a:spcAft>
              <a:defRPr/>
            </a:pPr>
            <a:r>
              <a:rPr lang="fr-FR" sz="2800" b="1" kern="0" cap="small" dirty="0">
                <a:solidFill>
                  <a:srgbClr val="FF0000"/>
                </a:solidFill>
                <a:effectLst>
                  <a:outerShdw blurRad="38100" dist="38100" dir="2700000" algn="tl">
                    <a:srgbClr val="FFFFFF"/>
                  </a:outerShdw>
                </a:effectLst>
                <a:latin typeface="Calibri" panose="020F0502020204030204" pitchFamily="34" charset="0"/>
                <a:cs typeface="Times New Roman" pitchFamily="18" charset="0"/>
              </a:rPr>
              <a:t>MAINTENANCE</a:t>
            </a:r>
            <a:endParaRPr lang="fr-FR" sz="1100" b="1" kern="0" cap="small" dirty="0">
              <a:solidFill>
                <a:srgbClr val="000000"/>
              </a:solidFill>
              <a:effectLst>
                <a:outerShdw blurRad="38100" dist="38100" dir="2700000" algn="tl">
                  <a:srgbClr val="FFFFFF"/>
                </a:outerShdw>
              </a:effectLst>
              <a:cs typeface="Times New Roman" pitchFamily="18" charset="0"/>
            </a:endParaRPr>
          </a:p>
        </p:txBody>
      </p:sp>
    </p:spTree>
    <p:extLst>
      <p:ext uri="{BB962C8B-B14F-4D97-AF65-F5344CB8AC3E}">
        <p14:creationId xmlns:p14="http://schemas.microsoft.com/office/powerpoint/2010/main" val="4080204604"/>
      </p:ext>
    </p:extLst>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2732</TotalTime>
  <Words>1159</Words>
  <Application>Microsoft Office PowerPoint</Application>
  <PresentationFormat>Affichage à l'écran (4:3)</PresentationFormat>
  <Paragraphs>106</Paragraphs>
  <Slides>13</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Arial</vt:lpstr>
      <vt:lpstr>Calibri</vt:lpstr>
      <vt:lpstr>Franklin Gothic Book</vt:lpstr>
      <vt:lpstr>Lucida Handwriting</vt:lpstr>
      <vt:lpstr>Times New Roman</vt:lpstr>
      <vt:lpstr>Wingdings</vt:lpstr>
      <vt:lpstr>Wingdings 2</vt:lpstr>
      <vt:lpstr>Technique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LECOCQ Micheline</dc:creator>
  <cp:lastModifiedBy>FAURE Michel</cp:lastModifiedBy>
  <cp:revision>171</cp:revision>
  <cp:lastPrinted>2014-10-06T08:14:17Z</cp:lastPrinted>
  <dcterms:created xsi:type="dcterms:W3CDTF">2013-07-23T13:50:44Z</dcterms:created>
  <dcterms:modified xsi:type="dcterms:W3CDTF">2019-06-27T06:41:08Z</dcterms:modified>
</cp:coreProperties>
</file>