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12"/>
  </p:notesMasterIdLst>
  <p:sldIdLst>
    <p:sldId id="309" r:id="rId2"/>
    <p:sldId id="290" r:id="rId3"/>
    <p:sldId id="289" r:id="rId4"/>
    <p:sldId id="310" r:id="rId5"/>
    <p:sldId id="311" r:id="rId6"/>
    <p:sldId id="312" r:id="rId7"/>
    <p:sldId id="313" r:id="rId8"/>
    <p:sldId id="306" r:id="rId9"/>
    <p:sldId id="314" r:id="rId10"/>
    <p:sldId id="315" r:id="rId11"/>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3" autoAdjust="0"/>
  </p:normalViewPr>
  <p:slideViewPr>
    <p:cSldViewPr>
      <p:cViewPr varScale="1">
        <p:scale>
          <a:sx n="63" d="100"/>
          <a:sy n="63" d="100"/>
        </p:scale>
        <p:origin x="1380"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6332"/>
          </a:xfrm>
          <a:prstGeom prst="rect">
            <a:avLst/>
          </a:prstGeom>
        </p:spPr>
        <p:txBody>
          <a:bodyPr vert="horz" lIns="91321" tIns="45661" rIns="91321" bIns="45661"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321" tIns="45661" rIns="91321" bIns="45661" rtlCol="0"/>
          <a:lstStyle>
            <a:lvl1pPr algn="r">
              <a:defRPr sz="1200"/>
            </a:lvl1pPr>
          </a:lstStyle>
          <a:p>
            <a:fld id="{19A30D7D-C407-4A58-B0FD-B450676BDB64}" type="datetimeFigureOut">
              <a:rPr lang="fr-FR" smtClean="0"/>
              <a:t>27/06/2019</a:t>
            </a:fld>
            <a:endParaRPr lang="fr-FR"/>
          </a:p>
        </p:txBody>
      </p:sp>
      <p:sp>
        <p:nvSpPr>
          <p:cNvPr id="4" name="Espace réservé de l'image des diapositives 3"/>
          <p:cNvSpPr>
            <a:spLocks noGrp="1" noRot="1" noChangeAspect="1"/>
          </p:cNvSpPr>
          <p:nvPr>
            <p:ph type="sldImg" idx="2"/>
          </p:nvPr>
        </p:nvSpPr>
        <p:spPr>
          <a:xfrm>
            <a:off x="919163" y="744538"/>
            <a:ext cx="4960937" cy="3721100"/>
          </a:xfrm>
          <a:prstGeom prst="rect">
            <a:avLst/>
          </a:prstGeom>
          <a:noFill/>
          <a:ln w="12700">
            <a:solidFill>
              <a:prstClr val="black"/>
            </a:solidFill>
          </a:ln>
        </p:spPr>
        <p:txBody>
          <a:bodyPr vert="horz" lIns="91321" tIns="45661" rIns="91321" bIns="45661"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321" tIns="45661" rIns="91321" bIns="45661"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28584"/>
            <a:ext cx="2945659" cy="496332"/>
          </a:xfrm>
          <a:prstGeom prst="rect">
            <a:avLst/>
          </a:prstGeom>
        </p:spPr>
        <p:txBody>
          <a:bodyPr vert="horz" lIns="91321" tIns="45661" rIns="91321" bIns="45661"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6332"/>
          </a:xfrm>
          <a:prstGeom prst="rect">
            <a:avLst/>
          </a:prstGeom>
        </p:spPr>
        <p:txBody>
          <a:bodyPr vert="horz" lIns="91321" tIns="45661" rIns="91321" bIns="45661" rtlCol="0" anchor="b"/>
          <a:lstStyle>
            <a:lvl1pPr algn="r">
              <a:defRPr sz="1200"/>
            </a:lvl1pPr>
          </a:lstStyle>
          <a:p>
            <a:fld id="{EDC221AC-BB4B-4BE1-BED6-85CDE9618DE8}" type="slidenum">
              <a:rPr lang="fr-FR" smtClean="0"/>
              <a:t>‹N°›</a:t>
            </a:fld>
            <a:endParaRPr lang="fr-FR"/>
          </a:p>
        </p:txBody>
      </p:sp>
    </p:spTree>
    <p:extLst>
      <p:ext uri="{BB962C8B-B14F-4D97-AF65-F5344CB8AC3E}">
        <p14:creationId xmlns:p14="http://schemas.microsoft.com/office/powerpoint/2010/main" val="2273346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DC221AC-BB4B-4BE1-BED6-85CDE9618DE8}" type="slidenum">
              <a:rPr lang="fr-FR" smtClean="0"/>
              <a:t>1</a:t>
            </a:fld>
            <a:endParaRPr lang="fr-FR" dirty="0"/>
          </a:p>
        </p:txBody>
      </p:sp>
    </p:spTree>
    <p:extLst>
      <p:ext uri="{BB962C8B-B14F-4D97-AF65-F5344CB8AC3E}">
        <p14:creationId xmlns:p14="http://schemas.microsoft.com/office/powerpoint/2010/main" val="2785418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C221AC-BB4B-4BE1-BED6-85CDE9618DE8}"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fr-FR"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1213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DC221AC-BB4B-4BE1-BED6-85CDE9618DE8}" type="slidenum">
              <a:rPr lang="fr-FR" smtClean="0"/>
              <a:t>2</a:t>
            </a:fld>
            <a:endParaRPr lang="fr-FR" dirty="0"/>
          </a:p>
        </p:txBody>
      </p:sp>
    </p:spTree>
    <p:extLst>
      <p:ext uri="{BB962C8B-B14F-4D97-AF65-F5344CB8AC3E}">
        <p14:creationId xmlns:p14="http://schemas.microsoft.com/office/powerpoint/2010/main" val="2802043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DC221AC-BB4B-4BE1-BED6-85CDE9618DE8}" type="slidenum">
              <a:rPr lang="fr-FR" smtClean="0"/>
              <a:t>3</a:t>
            </a:fld>
            <a:endParaRPr lang="fr-FR" dirty="0"/>
          </a:p>
        </p:txBody>
      </p:sp>
    </p:spTree>
    <p:extLst>
      <p:ext uri="{BB962C8B-B14F-4D97-AF65-F5344CB8AC3E}">
        <p14:creationId xmlns:p14="http://schemas.microsoft.com/office/powerpoint/2010/main" val="2802043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C221AC-BB4B-4BE1-BED6-85CDE9618DE8}"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fr-FR"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10093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C221AC-BB4B-4BE1-BED6-85CDE9618DE8}"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FR"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74819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C221AC-BB4B-4BE1-BED6-85CDE9618DE8}"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r-FR"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60339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C221AC-BB4B-4BE1-BED6-85CDE9618DE8}"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FR"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55847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C221AC-BB4B-4BE1-BED6-85CDE9618DE8}"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r-FR"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6304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C221AC-BB4B-4BE1-BED6-85CDE9618DE8}"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fr-FR"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12490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a:t>Modifiez le style du titre</a:t>
            </a:r>
            <a:endParaRPr kumimoji="0"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Modifiez le style des sous-titres du masque</a:t>
            </a:r>
            <a:endParaRPr kumimoji="0" lang="en-US"/>
          </a:p>
        </p:txBody>
      </p:sp>
      <p:sp>
        <p:nvSpPr>
          <p:cNvPr id="30" name="Espace réservé de la date 29"/>
          <p:cNvSpPr>
            <a:spLocks noGrp="1"/>
          </p:cNvSpPr>
          <p:nvPr>
            <p:ph type="dt" sz="half" idx="10"/>
          </p:nvPr>
        </p:nvSpPr>
        <p:spPr/>
        <p:txBody>
          <a:bodyPr/>
          <a:lstStyle/>
          <a:p>
            <a:fld id="{04F670FD-055D-4094-8BD0-C1198F8D441F}" type="datetime1">
              <a:rPr lang="fr-FR" smtClean="0"/>
              <a:t>27/06/2019</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ABC964FB-F361-4B99-B775-307D44631A70}"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1E978DAA-739F-4BC4-8A3B-32B58E5183C1}" type="datetime1">
              <a:rPr lang="fr-FR" smtClean="0"/>
              <a:t>27/06/2019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C964FB-F361-4B99-B775-307D44631A70}"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67C0B54A-E93D-4699-B2A8-606F8BA69E4E}" type="datetime1">
              <a:rPr lang="fr-FR" smtClean="0"/>
              <a:t>27/06/2019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C964FB-F361-4B99-B775-307D44631A70}"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FR"/>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E3FB33C8-103A-459D-8E84-CE650E50D3A2}" type="datetime1">
              <a:rPr lang="fr-FR" smtClean="0"/>
              <a:t>27/06/2019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C964FB-F361-4B99-B775-307D44631A70}"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a:t>Modifiez le style du titre</a:t>
            </a:r>
            <a:endParaRPr kumimoji="0"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p:txBody>
          <a:bodyPr/>
          <a:lstStyle/>
          <a:p>
            <a:fld id="{BA39CE4D-0C0C-496B-97E9-38FEE1993ECA}" type="datetime1">
              <a:rPr lang="fr-FR" smtClean="0"/>
              <a:t>27/06/2019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C964FB-F361-4B99-B775-307D44631A70}"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FR"/>
              <a:t>Modifiez le style du titre</a:t>
            </a:r>
            <a:endParaRPr kumimoji="0"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3002A59B-0E93-46AE-AF53-AC5BC1FC51F5}" type="datetime1">
              <a:rPr lang="fr-FR" smtClean="0"/>
              <a:t>27/06/2019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BC964FB-F361-4B99-B775-307D44631A70}"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a:t>Modifiez le style du titre</a:t>
            </a:r>
            <a:endParaRPr kumimoji="0" lang="en-US"/>
          </a:p>
        </p:txBody>
      </p:sp>
      <p:sp>
        <p:nvSpPr>
          <p:cNvPr id="3" name="Espace réservé du texte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4" name="Espace réservé du texte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F0AD0433-145F-4146-879C-284BEC1B8A42}" type="datetime1">
              <a:rPr lang="fr-FR" smtClean="0"/>
              <a:t>27/06/2019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BC964FB-F361-4B99-B775-307D44631A70}"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FR"/>
              <a:t>Modifiez le style du titre</a:t>
            </a:r>
            <a:endParaRPr kumimoji="0" lang="en-US"/>
          </a:p>
        </p:txBody>
      </p:sp>
      <p:sp>
        <p:nvSpPr>
          <p:cNvPr id="7" name="Espace réservé de la date 6"/>
          <p:cNvSpPr>
            <a:spLocks noGrp="1"/>
          </p:cNvSpPr>
          <p:nvPr>
            <p:ph type="dt" sz="half" idx="10"/>
          </p:nvPr>
        </p:nvSpPr>
        <p:spPr/>
        <p:txBody>
          <a:bodyPr/>
          <a:lstStyle/>
          <a:p>
            <a:fld id="{3B0D7DEE-349E-46E4-95D7-B2DD1D4B9DCB}" type="datetime1">
              <a:rPr lang="fr-FR" smtClean="0"/>
              <a:t>27/06/2019</a:t>
            </a:fld>
            <a:endParaRPr lang="fr-FR"/>
          </a:p>
        </p:txBody>
      </p:sp>
      <p:sp>
        <p:nvSpPr>
          <p:cNvPr id="8" name="Espace réservé du numéro de diapositive 7"/>
          <p:cNvSpPr>
            <a:spLocks noGrp="1"/>
          </p:cNvSpPr>
          <p:nvPr>
            <p:ph type="sldNum" sz="quarter" idx="11"/>
          </p:nvPr>
        </p:nvSpPr>
        <p:spPr/>
        <p:txBody>
          <a:bodyPr/>
          <a:lstStyle/>
          <a:p>
            <a:fld id="{ABC964FB-F361-4B99-B775-307D44631A70}" type="slidenum">
              <a:rPr lang="fr-FR" smtClean="0"/>
              <a:t>‹N°›</a:t>
            </a:fld>
            <a:endParaRPr lang="fr-FR"/>
          </a:p>
        </p:txBody>
      </p:sp>
      <p:sp>
        <p:nvSpPr>
          <p:cNvPr id="9" name="Espace réservé du pied de page 8"/>
          <p:cNvSpPr>
            <a:spLocks noGrp="1"/>
          </p:cNvSpPr>
          <p:nvPr>
            <p:ph type="ftr" sz="quarter" idx="12"/>
          </p:nvPr>
        </p:nvSpPr>
        <p:spPr/>
        <p:txBody>
          <a:bodyPr/>
          <a:lstStyle/>
          <a:p>
            <a:endParaRPr lang="fr-F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F269746-969C-484D-8E79-A57A2F56E37E}" type="datetime1">
              <a:rPr lang="fr-FR" smtClean="0"/>
              <a:t>27/06/2019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BC964FB-F361-4B99-B775-307D44631A70}"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r-FR"/>
              <a:t>Modifiez le style du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a:t>Modifiez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08509936-23BF-421F-9B89-CDDB44A24EC7}" type="datetime1">
              <a:rPr lang="fr-FR" smtClean="0"/>
              <a:t>27/06/2019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156448" y="6422064"/>
            <a:ext cx="762000" cy="365125"/>
          </a:xfrm>
        </p:spPr>
        <p:txBody>
          <a:bodyPr/>
          <a:lstStyle/>
          <a:p>
            <a:fld id="{ABC964FB-F361-4B99-B775-307D44631A70}"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r-FR"/>
              <a:t>Modifiez le style du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a:xfrm>
            <a:off x="457200" y="6422064"/>
            <a:ext cx="2133600" cy="365125"/>
          </a:xfrm>
        </p:spPr>
        <p:txBody>
          <a:bodyPr/>
          <a:lstStyle/>
          <a:p>
            <a:fld id="{4C21864D-BD29-44F6-8EC1-B0CA76DB0229}" type="datetime1">
              <a:rPr lang="fr-FR" smtClean="0"/>
              <a:t>27/06/2019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BC964FB-F361-4B99-B775-307D44631A70}"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orme lib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FR"/>
              <a:t>Modifiez le style du titre</a:t>
            </a:r>
            <a:endParaRPr kumimoji="0" lang="en-US"/>
          </a:p>
        </p:txBody>
      </p:sp>
      <p:sp>
        <p:nvSpPr>
          <p:cNvPr id="30" name="Espace réservé du texte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2AA4510-D107-42DE-BF9B-0878A8244453}" type="datetime1">
              <a:rPr lang="fr-FR" smtClean="0"/>
              <a:t>27/06/2019</a:t>
            </a:fld>
            <a:endParaRPr lang="fr-FR"/>
          </a:p>
        </p:txBody>
      </p:sp>
      <p:sp>
        <p:nvSpPr>
          <p:cNvPr id="22" name="Espace réservé du pied de page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r-FR"/>
          </a:p>
        </p:txBody>
      </p:sp>
      <p:sp>
        <p:nvSpPr>
          <p:cNvPr id="18" name="Espace réservé du numéro de diapositiv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BC964FB-F361-4B99-B775-307D44631A70}"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7"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13" name="Rectangle 12"/>
          <p:cNvSpPr/>
          <p:nvPr/>
        </p:nvSpPr>
        <p:spPr>
          <a:xfrm>
            <a:off x="1359171" y="476672"/>
            <a:ext cx="5400600" cy="1661993"/>
          </a:xfrm>
          <a:prstGeom prst="rect">
            <a:avLst/>
          </a:prstGeom>
          <a:noFill/>
        </p:spPr>
        <p:txBody>
          <a:bodyPr wrap="square" lIns="91440" tIns="45720" rIns="91440" bIns="45720">
            <a:spAutoFit/>
          </a:bodyPr>
          <a:lstStyle/>
          <a:p>
            <a:pPr algn="ctr"/>
            <a:endParaRPr lang="fr-FR" sz="1000" b="1" cap="none" spc="0" dirty="0">
              <a:ln w="1905"/>
              <a:solidFill>
                <a:schemeClr val="bg1"/>
              </a:solidFill>
              <a:effectLst>
                <a:innerShdw blurRad="69850" dist="43180" dir="5400000">
                  <a:srgbClr val="000000">
                    <a:alpha val="65000"/>
                  </a:srgbClr>
                </a:innerShdw>
              </a:effectLst>
              <a:latin typeface="Lucida Handwriting" pitchFamily="66" charset="0"/>
            </a:endParaRPr>
          </a:p>
          <a:p>
            <a:pPr algn="ctr"/>
            <a:endParaRPr lang="fr-FR" sz="1200" b="1" cap="small" dirty="0">
              <a:ln w="1905"/>
              <a:solidFill>
                <a:schemeClr val="bg1"/>
              </a:solidFill>
              <a:effectLst>
                <a:innerShdw blurRad="69850" dist="43180" dir="5400000">
                  <a:srgbClr val="000000">
                    <a:alpha val="65000"/>
                  </a:srgbClr>
                </a:innerShdw>
              </a:effectLst>
              <a:latin typeface="Calibri" panose="020F0502020204030204" pitchFamily="34" charset="0"/>
            </a:endParaRPr>
          </a:p>
          <a:p>
            <a:pPr algn="ctr"/>
            <a:r>
              <a:rPr lang="fr-FR" sz="4000" b="1" cap="small" dirty="0">
                <a:ln w="1905"/>
                <a:solidFill>
                  <a:srgbClr val="FF0000"/>
                </a:solidFill>
                <a:effectLst>
                  <a:outerShdw blurRad="38100" dist="38100" dir="2700000" algn="tl">
                    <a:srgbClr val="000000">
                      <a:alpha val="43137"/>
                    </a:srgbClr>
                  </a:outerShdw>
                </a:effectLst>
                <a:latin typeface="Calibri" panose="020F0502020204030204" pitchFamily="34" charset="0"/>
              </a:rPr>
              <a:t>BUTTER LINE</a:t>
            </a:r>
          </a:p>
          <a:p>
            <a:pPr algn="ctr"/>
            <a:r>
              <a:rPr lang="fr-FR" sz="4000" b="1" cap="small" dirty="0">
                <a:ln w="1905"/>
                <a:solidFill>
                  <a:srgbClr val="FF0000"/>
                </a:solidFill>
                <a:effectLst>
                  <a:outerShdw blurRad="38100" dist="38100" dir="2700000" algn="tl">
                    <a:srgbClr val="000000">
                      <a:alpha val="43137"/>
                    </a:srgbClr>
                  </a:outerShdw>
                </a:effectLst>
                <a:latin typeface="Calibri" panose="020F0502020204030204" pitchFamily="34" charset="0"/>
              </a:rPr>
              <a:t>CREAM RIPENING</a:t>
            </a:r>
            <a:endParaRPr lang="fr-FR" sz="4000" b="1" cap="small" spc="0" dirty="0">
              <a:ln w="1905"/>
              <a:solidFill>
                <a:srgbClr val="FF0000"/>
              </a:solidFill>
              <a:effectLst>
                <a:outerShdw blurRad="38100" dist="38100" dir="2700000" algn="tl">
                  <a:srgbClr val="000000">
                    <a:alpha val="43137"/>
                  </a:srgbClr>
                </a:outerShdw>
              </a:effectLst>
              <a:latin typeface="Calibri" panose="020F0502020204030204" pitchFamily="34" charset="0"/>
            </a:endParaRPr>
          </a:p>
        </p:txBody>
      </p:sp>
      <p:sp>
        <p:nvSpPr>
          <p:cNvPr id="2" name="Rectangle 4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8" name="ZoneTexte 7"/>
          <p:cNvSpPr txBox="1"/>
          <p:nvPr/>
        </p:nvSpPr>
        <p:spPr>
          <a:xfrm>
            <a:off x="1619672" y="4293096"/>
            <a:ext cx="5112568" cy="461665"/>
          </a:xfrm>
          <a:prstGeom prst="rect">
            <a:avLst/>
          </a:prstGeom>
          <a:noFill/>
        </p:spPr>
        <p:txBody>
          <a:bodyPr wrap="square" rtlCol="0">
            <a:spAutoFit/>
          </a:bodyPr>
          <a:lstStyle/>
          <a:p>
            <a:r>
              <a:rPr lang="fr-FR" sz="2400" dirty="0">
                <a:solidFill>
                  <a:schemeClr val="bg1"/>
                </a:solidFill>
              </a:rPr>
              <a:t>                   </a:t>
            </a:r>
            <a:endParaRPr lang="fr-FR" sz="2400" dirty="0">
              <a:solidFill>
                <a:schemeClr val="bg1"/>
              </a:solidFill>
              <a:latin typeface="Calibri" panose="020F0502020204030204" pitchFamily="34" charset="0"/>
            </a:endParaRPr>
          </a:p>
        </p:txBody>
      </p:sp>
      <p:pic>
        <p:nvPicPr>
          <p:cNvPr id="9" name="Imag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9791" y="191716"/>
            <a:ext cx="1622425" cy="56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age 3">
            <a:extLst>
              <a:ext uri="{FF2B5EF4-FFF2-40B4-BE49-F238E27FC236}">
                <a16:creationId xmlns:a16="http://schemas.microsoft.com/office/drawing/2014/main" id="{8EAEE73A-79A2-46B3-8AB3-1845F76EC76D}"/>
              </a:ext>
            </a:extLst>
          </p:cNvPr>
          <p:cNvPicPr>
            <a:picLocks noChangeAspect="1"/>
          </p:cNvPicPr>
          <p:nvPr/>
        </p:nvPicPr>
        <p:blipFill>
          <a:blip r:embed="rId4"/>
          <a:stretch>
            <a:fillRect/>
          </a:stretch>
        </p:blipFill>
        <p:spPr>
          <a:xfrm>
            <a:off x="1394061" y="4018612"/>
            <a:ext cx="5365709" cy="1406904"/>
          </a:xfrm>
          <a:prstGeom prst="rect">
            <a:avLst/>
          </a:prstGeom>
        </p:spPr>
      </p:pic>
      <p:sp>
        <p:nvSpPr>
          <p:cNvPr id="10" name="Rectangle 9">
            <a:extLst>
              <a:ext uri="{FF2B5EF4-FFF2-40B4-BE49-F238E27FC236}">
                <a16:creationId xmlns:a16="http://schemas.microsoft.com/office/drawing/2014/main" id="{1391857C-9E96-47DE-9889-7F34E95D326D}"/>
              </a:ext>
            </a:extLst>
          </p:cNvPr>
          <p:cNvSpPr/>
          <p:nvPr/>
        </p:nvSpPr>
        <p:spPr>
          <a:xfrm>
            <a:off x="1011003" y="2615336"/>
            <a:ext cx="6048430" cy="1338828"/>
          </a:xfrm>
          <a:prstGeom prst="rect">
            <a:avLst/>
          </a:prstGeom>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fr-FR" sz="2400" b="1" i="0" u="none" strike="noStrike" kern="0" cap="small" spc="0" normalizeH="0" baseline="0" noProof="0" dirty="0">
                <a:ln>
                  <a:noFill/>
                </a:ln>
                <a:solidFill>
                  <a:srgbClr val="000000"/>
                </a:solidFill>
                <a:effectLst>
                  <a:outerShdw blurRad="38100" dist="38100" dir="2700000" algn="tl">
                    <a:srgbClr val="FFFFFF"/>
                  </a:outerShdw>
                </a:effectLst>
                <a:uLnTx/>
                <a:uFillTx/>
                <a:latin typeface="Calibri" panose="020F0502020204030204" pitchFamily="34" charset="0"/>
                <a:ea typeface="+mn-ea"/>
                <a:cs typeface="Times New Roman" pitchFamily="18" charset="0"/>
              </a:rPr>
              <a:t>ZEMAITIJOS PIENAS</a:t>
            </a:r>
          </a:p>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fr-FR" sz="2400" b="1" i="0" u="none" strike="noStrike" kern="0" cap="small" spc="0" normalizeH="0" baseline="0" noProof="0" dirty="0" err="1">
                <a:ln>
                  <a:noFill/>
                </a:ln>
                <a:solidFill>
                  <a:srgbClr val="000000"/>
                </a:solidFill>
                <a:effectLst>
                  <a:outerShdw blurRad="38100" dist="38100" dir="2700000" algn="tl">
                    <a:srgbClr val="FFFFFF"/>
                  </a:outerShdw>
                </a:effectLst>
                <a:uLnTx/>
                <a:uFillTx/>
                <a:latin typeface="Calibri" panose="020F0502020204030204" pitchFamily="34" charset="0"/>
                <a:ea typeface="+mn-ea"/>
                <a:cs typeface="Times New Roman" pitchFamily="18" charset="0"/>
              </a:rPr>
              <a:t>Telsiai</a:t>
            </a:r>
            <a:r>
              <a:rPr kumimoji="0" lang="fr-FR" sz="2400" b="1" i="0" u="none" strike="noStrike" kern="0" cap="small" spc="0" normalizeH="0" baseline="0" noProof="0" dirty="0">
                <a:ln>
                  <a:noFill/>
                </a:ln>
                <a:solidFill>
                  <a:srgbClr val="000000"/>
                </a:solidFill>
                <a:effectLst>
                  <a:outerShdw blurRad="38100" dist="38100" dir="2700000" algn="tl">
                    <a:srgbClr val="FFFFFF"/>
                  </a:outerShdw>
                </a:effectLst>
                <a:uLnTx/>
                <a:uFillTx/>
                <a:latin typeface="Calibri" panose="020F0502020204030204" pitchFamily="34" charset="0"/>
                <a:ea typeface="+mn-ea"/>
                <a:cs typeface="Times New Roman" pitchFamily="18" charset="0"/>
              </a:rPr>
              <a:t>, </a:t>
            </a:r>
            <a:r>
              <a:rPr kumimoji="0" lang="fr-FR" sz="2400" b="1" i="0" u="none" strike="noStrike" kern="0" cap="small" spc="0" normalizeH="0" baseline="0" noProof="0" dirty="0" err="1">
                <a:ln>
                  <a:noFill/>
                </a:ln>
                <a:solidFill>
                  <a:srgbClr val="000000"/>
                </a:solidFill>
                <a:effectLst>
                  <a:outerShdw blurRad="38100" dist="38100" dir="2700000" algn="tl">
                    <a:srgbClr val="FFFFFF"/>
                  </a:outerShdw>
                </a:effectLst>
                <a:uLnTx/>
                <a:uFillTx/>
                <a:latin typeface="Calibri" panose="020F0502020204030204" pitchFamily="34" charset="0"/>
                <a:ea typeface="+mn-ea"/>
                <a:cs typeface="Times New Roman" pitchFamily="18" charset="0"/>
              </a:rPr>
              <a:t>Lithuania</a:t>
            </a:r>
            <a:endParaRPr kumimoji="0" lang="fr-FR" sz="2400" b="1" i="0" u="none" strike="noStrike" kern="0" cap="small" spc="0" normalizeH="0" baseline="0" noProof="0" dirty="0">
              <a:ln>
                <a:noFill/>
              </a:ln>
              <a:solidFill>
                <a:srgbClr val="000000"/>
              </a:solidFill>
              <a:effectLst>
                <a:outerShdw blurRad="38100" dist="38100" dir="2700000" algn="tl">
                  <a:srgbClr val="FFFFFF"/>
                </a:outerShdw>
              </a:effectLst>
              <a:uLnTx/>
              <a:uFillTx/>
              <a:latin typeface="Calibri" panose="020F0502020204030204" pitchFamily="34" charset="0"/>
              <a:ea typeface="+mn-ea"/>
              <a:cs typeface="Times New Roman" pitchFamily="18" charset="0"/>
            </a:endParaRPr>
          </a:p>
          <a:p>
            <a:pPr marL="0" marR="0" lvl="0" indent="0" algn="just" defTabSz="914400" rtl="0" eaLnBrk="1" fontAlgn="base" latinLnBrk="0" hangingPunct="1">
              <a:lnSpc>
                <a:spcPct val="100000"/>
              </a:lnSpc>
              <a:spcBef>
                <a:spcPct val="50000"/>
              </a:spcBef>
              <a:spcAft>
                <a:spcPct val="0"/>
              </a:spcAft>
              <a:buClrTx/>
              <a:buSzTx/>
              <a:buFontTx/>
              <a:buNone/>
              <a:tabLst/>
              <a:defRPr/>
            </a:pPr>
            <a:endParaRPr kumimoji="0" lang="fr-FR" sz="1400" b="1" i="0" u="none" strike="noStrike" kern="0" cap="none" spc="0" normalizeH="0" baseline="0" noProof="0" dirty="0">
              <a:ln>
                <a:noFill/>
              </a:ln>
              <a:solidFill>
                <a:prstClr val="black"/>
              </a:solidFill>
              <a:effectLst>
                <a:outerShdw blurRad="38100" dist="38100" dir="2700000" algn="tl">
                  <a:srgbClr val="FFFFFF"/>
                </a:outerShdw>
              </a:effectLst>
              <a:uLnTx/>
              <a:uFillTx/>
              <a:latin typeface="Arial"/>
              <a:ea typeface="+mn-ea"/>
              <a:cs typeface="Times New Roman" pitchFamily="18" charset="0"/>
            </a:endParaRPr>
          </a:p>
        </p:txBody>
      </p:sp>
    </p:spTree>
    <p:extLst>
      <p:ext uri="{BB962C8B-B14F-4D97-AF65-F5344CB8AC3E}">
        <p14:creationId xmlns:p14="http://schemas.microsoft.com/office/powerpoint/2010/main" val="1337088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7"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a:ea typeface="+mn-ea"/>
              <a:cs typeface="+mn-cs"/>
            </a:endParaRPr>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60432" y="6021288"/>
            <a:ext cx="504056" cy="736395"/>
          </a:xfrm>
          <a:prstGeom prst="rect">
            <a:avLst/>
          </a:prstGeom>
        </p:spPr>
      </p:pic>
      <p:pic>
        <p:nvPicPr>
          <p:cNvPr id="6" name="Image 5">
            <a:extLst>
              <a:ext uri="{FF2B5EF4-FFF2-40B4-BE49-F238E27FC236}">
                <a16:creationId xmlns:a16="http://schemas.microsoft.com/office/drawing/2014/main" id="{82EAA625-A6B4-4B69-9B53-B9ABE59180EF}"/>
              </a:ext>
            </a:extLst>
          </p:cNvPr>
          <p:cNvPicPr>
            <a:picLocks noChangeAspect="1"/>
          </p:cNvPicPr>
          <p:nvPr/>
        </p:nvPicPr>
        <p:blipFill>
          <a:blip r:embed="rId4"/>
          <a:stretch>
            <a:fillRect/>
          </a:stretch>
        </p:blipFill>
        <p:spPr>
          <a:xfrm>
            <a:off x="107504" y="384451"/>
            <a:ext cx="2592288" cy="679705"/>
          </a:xfrm>
          <a:prstGeom prst="rect">
            <a:avLst/>
          </a:prstGeom>
        </p:spPr>
      </p:pic>
      <p:pic>
        <p:nvPicPr>
          <p:cNvPr id="2" name="Image 1">
            <a:extLst>
              <a:ext uri="{FF2B5EF4-FFF2-40B4-BE49-F238E27FC236}">
                <a16:creationId xmlns:a16="http://schemas.microsoft.com/office/drawing/2014/main" id="{3EE05050-CE0E-467B-BAD2-96D504C94098}"/>
              </a:ext>
            </a:extLst>
          </p:cNvPr>
          <p:cNvPicPr>
            <a:picLocks noChangeAspect="1"/>
          </p:cNvPicPr>
          <p:nvPr/>
        </p:nvPicPr>
        <p:blipFill>
          <a:blip r:embed="rId5"/>
          <a:stretch>
            <a:fillRect/>
          </a:stretch>
        </p:blipFill>
        <p:spPr>
          <a:xfrm>
            <a:off x="3272193" y="1412776"/>
            <a:ext cx="2577638" cy="4317492"/>
          </a:xfrm>
          <a:prstGeom prst="rect">
            <a:avLst/>
          </a:prstGeom>
        </p:spPr>
      </p:pic>
      <p:pic>
        <p:nvPicPr>
          <p:cNvPr id="3" name="Image 2">
            <a:extLst>
              <a:ext uri="{FF2B5EF4-FFF2-40B4-BE49-F238E27FC236}">
                <a16:creationId xmlns:a16="http://schemas.microsoft.com/office/drawing/2014/main" id="{D888E88A-9B67-43A0-8D39-A575687AD63C}"/>
              </a:ext>
            </a:extLst>
          </p:cNvPr>
          <p:cNvPicPr>
            <a:picLocks noChangeAspect="1"/>
          </p:cNvPicPr>
          <p:nvPr/>
        </p:nvPicPr>
        <p:blipFill>
          <a:blip r:embed="rId6"/>
          <a:stretch>
            <a:fillRect/>
          </a:stretch>
        </p:blipFill>
        <p:spPr>
          <a:xfrm>
            <a:off x="150692" y="1448606"/>
            <a:ext cx="2549100" cy="4317500"/>
          </a:xfrm>
          <a:prstGeom prst="rect">
            <a:avLst/>
          </a:prstGeom>
        </p:spPr>
      </p:pic>
      <p:pic>
        <p:nvPicPr>
          <p:cNvPr id="4" name="Image 3">
            <a:extLst>
              <a:ext uri="{FF2B5EF4-FFF2-40B4-BE49-F238E27FC236}">
                <a16:creationId xmlns:a16="http://schemas.microsoft.com/office/drawing/2014/main" id="{91040B4F-C075-45CE-88DD-B9519FB8E889}"/>
              </a:ext>
            </a:extLst>
          </p:cNvPr>
          <p:cNvPicPr>
            <a:picLocks noChangeAspect="1"/>
          </p:cNvPicPr>
          <p:nvPr/>
        </p:nvPicPr>
        <p:blipFill>
          <a:blip r:embed="rId7"/>
          <a:stretch>
            <a:fillRect/>
          </a:stretch>
        </p:blipFill>
        <p:spPr>
          <a:xfrm>
            <a:off x="6395789" y="1412768"/>
            <a:ext cx="2571075" cy="4317500"/>
          </a:xfrm>
          <a:prstGeom prst="rect">
            <a:avLst/>
          </a:prstGeom>
        </p:spPr>
      </p:pic>
    </p:spTree>
    <p:extLst>
      <p:ext uri="{BB962C8B-B14F-4D97-AF65-F5344CB8AC3E}">
        <p14:creationId xmlns:p14="http://schemas.microsoft.com/office/powerpoint/2010/main" val="4041821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7"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pic>
        <p:nvPicPr>
          <p:cNvPr id="10"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60432" y="6021288"/>
            <a:ext cx="504056" cy="736395"/>
          </a:xfrm>
          <a:prstGeom prst="rect">
            <a:avLst/>
          </a:prstGeom>
        </p:spPr>
      </p:pic>
      <p:graphicFrame>
        <p:nvGraphicFramePr>
          <p:cNvPr id="3" name="Tableau 2">
            <a:extLst>
              <a:ext uri="{FF2B5EF4-FFF2-40B4-BE49-F238E27FC236}">
                <a16:creationId xmlns:a16="http://schemas.microsoft.com/office/drawing/2014/main" id="{4BE3FE75-D3A6-486D-9DC0-C9FE32DB4D70}"/>
              </a:ext>
            </a:extLst>
          </p:cNvPr>
          <p:cNvGraphicFramePr>
            <a:graphicFrameLocks noGrp="1"/>
          </p:cNvGraphicFramePr>
          <p:nvPr>
            <p:extLst>
              <p:ext uri="{D42A27DB-BD31-4B8C-83A1-F6EECF244321}">
                <p14:modId xmlns:p14="http://schemas.microsoft.com/office/powerpoint/2010/main" val="1405728020"/>
              </p:ext>
            </p:extLst>
          </p:nvPr>
        </p:nvGraphicFramePr>
        <p:xfrm>
          <a:off x="75144" y="1659032"/>
          <a:ext cx="8136904" cy="2117209"/>
        </p:xfrm>
        <a:graphic>
          <a:graphicData uri="http://schemas.openxmlformats.org/drawingml/2006/table">
            <a:tbl>
              <a:tblPr firstRow="1" firstCol="1" bandRow="1">
                <a:tableStyleId>{5C22544A-7EE6-4342-B048-85BDC9FD1C3A}</a:tableStyleId>
              </a:tblPr>
              <a:tblGrid>
                <a:gridCol w="4358323">
                  <a:extLst>
                    <a:ext uri="{9D8B030D-6E8A-4147-A177-3AD203B41FA5}">
                      <a16:colId xmlns:a16="http://schemas.microsoft.com/office/drawing/2014/main" val="1662649275"/>
                    </a:ext>
                  </a:extLst>
                </a:gridCol>
                <a:gridCol w="3778581">
                  <a:extLst>
                    <a:ext uri="{9D8B030D-6E8A-4147-A177-3AD203B41FA5}">
                      <a16:colId xmlns:a16="http://schemas.microsoft.com/office/drawing/2014/main" val="2585035776"/>
                    </a:ext>
                  </a:extLst>
                </a:gridCol>
              </a:tblGrid>
              <a:tr h="0">
                <a:tc>
                  <a:txBody>
                    <a:bodyPr/>
                    <a:lstStyle/>
                    <a:p>
                      <a:pPr>
                        <a:spcAft>
                          <a:spcPts val="0"/>
                        </a:spcAft>
                      </a:pPr>
                      <a:r>
                        <a:rPr lang="en-US" sz="1600">
                          <a:effectLst/>
                        </a:rPr>
                        <a:t>Capacity of exiting Cream Pasteurization Unit</a:t>
                      </a:r>
                      <a:endParaRPr lang="fr-F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lt-LT" sz="1600">
                          <a:effectLst/>
                        </a:rPr>
                        <a:t> 8 000 l/h</a:t>
                      </a:r>
                      <a:endParaRPr lang="fr-FR"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39747812"/>
                  </a:ext>
                </a:extLst>
              </a:tr>
              <a:tr h="282515">
                <a:tc>
                  <a:txBody>
                    <a:bodyPr/>
                    <a:lstStyle/>
                    <a:p>
                      <a:pPr>
                        <a:spcAft>
                          <a:spcPts val="0"/>
                        </a:spcAft>
                      </a:pPr>
                      <a:r>
                        <a:rPr lang="en-US" sz="1600" dirty="0">
                          <a:effectLst/>
                        </a:rPr>
                        <a:t>Capacity of existing/future Butter Making Plant</a:t>
                      </a:r>
                      <a:endParaRPr lang="fr-F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lt-LT" sz="1600" dirty="0">
                          <a:effectLst/>
                        </a:rPr>
                        <a:t>6000 l/h of cream input</a:t>
                      </a:r>
                      <a:endParaRPr lang="fr-FR"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32870979"/>
                  </a:ext>
                </a:extLst>
              </a:tr>
              <a:tr h="1141849">
                <a:tc>
                  <a:txBody>
                    <a:bodyPr/>
                    <a:lstStyle/>
                    <a:p>
                      <a:pPr>
                        <a:spcAft>
                          <a:spcPts val="0"/>
                        </a:spcAft>
                      </a:pPr>
                      <a:r>
                        <a:rPr lang="lt-LT" sz="1600" dirty="0">
                          <a:effectLst/>
                        </a:rPr>
                        <a:t>Central  CIP station (for butter production room is assigned one CIP loop)</a:t>
                      </a:r>
                      <a:endParaRPr lang="fr-FR" sz="1600" dirty="0">
                        <a:effectLst/>
                      </a:endParaRPr>
                    </a:p>
                  </a:txBody>
                  <a:tcPr marL="68580" marR="68580" marT="0" marB="0"/>
                </a:tc>
                <a:tc>
                  <a:txBody>
                    <a:bodyPr/>
                    <a:lstStyle/>
                    <a:p>
                      <a:pPr algn="just">
                        <a:spcAft>
                          <a:spcPts val="0"/>
                        </a:spcAft>
                      </a:pPr>
                      <a:r>
                        <a:rPr lang="lt-LT" sz="1600" dirty="0">
                          <a:effectLst/>
                        </a:rPr>
                        <a:t>Will be used for new ripening tank system</a:t>
                      </a:r>
                      <a:endParaRPr lang="fr-FR"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262642997"/>
                  </a:ext>
                </a:extLst>
              </a:tr>
            </a:tbl>
          </a:graphicData>
        </a:graphic>
      </p:graphicFrame>
      <p:pic>
        <p:nvPicPr>
          <p:cNvPr id="11" name="Image 10">
            <a:extLst>
              <a:ext uri="{FF2B5EF4-FFF2-40B4-BE49-F238E27FC236}">
                <a16:creationId xmlns:a16="http://schemas.microsoft.com/office/drawing/2014/main" id="{944FD260-A733-4B47-BCA8-52FC137E4820}"/>
              </a:ext>
            </a:extLst>
          </p:cNvPr>
          <p:cNvPicPr>
            <a:picLocks noChangeAspect="1"/>
          </p:cNvPicPr>
          <p:nvPr/>
        </p:nvPicPr>
        <p:blipFill>
          <a:blip r:embed="rId4"/>
          <a:stretch>
            <a:fillRect/>
          </a:stretch>
        </p:blipFill>
        <p:spPr>
          <a:xfrm>
            <a:off x="107504" y="414931"/>
            <a:ext cx="2592288" cy="679705"/>
          </a:xfrm>
          <a:prstGeom prst="rect">
            <a:avLst/>
          </a:prstGeom>
        </p:spPr>
      </p:pic>
      <p:graphicFrame>
        <p:nvGraphicFramePr>
          <p:cNvPr id="4" name="Tableau 3">
            <a:extLst>
              <a:ext uri="{FF2B5EF4-FFF2-40B4-BE49-F238E27FC236}">
                <a16:creationId xmlns:a16="http://schemas.microsoft.com/office/drawing/2014/main" id="{814B89EA-9F1C-452C-9371-6AF5430B8509}"/>
              </a:ext>
            </a:extLst>
          </p:cNvPr>
          <p:cNvGraphicFramePr>
            <a:graphicFrameLocks noGrp="1"/>
          </p:cNvGraphicFramePr>
          <p:nvPr>
            <p:extLst>
              <p:ext uri="{D42A27DB-BD31-4B8C-83A1-F6EECF244321}">
                <p14:modId xmlns:p14="http://schemas.microsoft.com/office/powerpoint/2010/main" val="3456064393"/>
              </p:ext>
            </p:extLst>
          </p:nvPr>
        </p:nvGraphicFramePr>
        <p:xfrm>
          <a:off x="75144" y="3905365"/>
          <a:ext cx="8136904" cy="2438400"/>
        </p:xfrm>
        <a:graphic>
          <a:graphicData uri="http://schemas.openxmlformats.org/drawingml/2006/table">
            <a:tbl>
              <a:tblPr firstRow="1" firstCol="1" bandRow="1">
                <a:tableStyleId>{5C22544A-7EE6-4342-B048-85BDC9FD1C3A}</a:tableStyleId>
              </a:tblPr>
              <a:tblGrid>
                <a:gridCol w="2943283">
                  <a:extLst>
                    <a:ext uri="{9D8B030D-6E8A-4147-A177-3AD203B41FA5}">
                      <a16:colId xmlns:a16="http://schemas.microsoft.com/office/drawing/2014/main" val="4165335452"/>
                    </a:ext>
                  </a:extLst>
                </a:gridCol>
                <a:gridCol w="4145861">
                  <a:extLst>
                    <a:ext uri="{9D8B030D-6E8A-4147-A177-3AD203B41FA5}">
                      <a16:colId xmlns:a16="http://schemas.microsoft.com/office/drawing/2014/main" val="598456451"/>
                    </a:ext>
                  </a:extLst>
                </a:gridCol>
                <a:gridCol w="1047760">
                  <a:extLst>
                    <a:ext uri="{9D8B030D-6E8A-4147-A177-3AD203B41FA5}">
                      <a16:colId xmlns:a16="http://schemas.microsoft.com/office/drawing/2014/main" val="320775671"/>
                    </a:ext>
                  </a:extLst>
                </a:gridCol>
              </a:tblGrid>
              <a:tr h="206562">
                <a:tc gridSpan="3">
                  <a:txBody>
                    <a:bodyPr/>
                    <a:lstStyle/>
                    <a:p>
                      <a:pPr>
                        <a:spcAft>
                          <a:spcPts val="0"/>
                        </a:spcAft>
                      </a:pPr>
                      <a:r>
                        <a:rPr lang="lt-LT" sz="1600" dirty="0">
                          <a:effectLst/>
                          <a:latin typeface="+mn-lt"/>
                          <a:cs typeface="Calibri" panose="020F0502020204030204" pitchFamily="34" charset="0"/>
                        </a:rPr>
                        <a:t>             2.   Requirements for new repining tanks </a:t>
                      </a:r>
                      <a:endParaRPr lang="fr-FR" sz="1600" dirty="0">
                        <a:effectLst/>
                        <a:latin typeface="+mn-lt"/>
                        <a:ea typeface="Times New Roman" panose="02020603050405020304" pitchFamily="18" charset="0"/>
                        <a:cs typeface="Calibri" panose="020F0502020204030204" pitchFamily="34" charset="0"/>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880873082"/>
                  </a:ext>
                </a:extLst>
              </a:tr>
              <a:tr h="619686">
                <a:tc>
                  <a:txBody>
                    <a:bodyPr/>
                    <a:lstStyle/>
                    <a:p>
                      <a:pPr algn="just">
                        <a:spcAft>
                          <a:spcPts val="0"/>
                        </a:spcAft>
                      </a:pPr>
                      <a:r>
                        <a:rPr lang="en-US" sz="1600" dirty="0">
                          <a:effectLst/>
                          <a:latin typeface="+mn-lt"/>
                          <a:cs typeface="Calibri" panose="020F0502020204030204" pitchFamily="34" charset="0"/>
                        </a:rPr>
                        <a:t>Possibility to use different recipes of ripening (one- stage/ multi-stage)</a:t>
                      </a:r>
                      <a:endParaRPr lang="fr-FR" sz="1600" dirty="0">
                        <a:effectLst/>
                        <a:latin typeface="+mn-lt"/>
                        <a:ea typeface="Times New Roman" panose="02020603050405020304" pitchFamily="18" charset="0"/>
                        <a:cs typeface="Calibri" panose="020F0502020204030204" pitchFamily="34" charset="0"/>
                      </a:endParaRPr>
                    </a:p>
                  </a:txBody>
                  <a:tcPr marL="68580" marR="68580" marT="0" marB="0"/>
                </a:tc>
                <a:tc>
                  <a:txBody>
                    <a:bodyPr/>
                    <a:lstStyle/>
                    <a:p>
                      <a:pPr algn="just">
                        <a:spcAft>
                          <a:spcPts val="0"/>
                        </a:spcAft>
                      </a:pPr>
                      <a:r>
                        <a:rPr lang="lt-LT" sz="1600" dirty="0">
                          <a:effectLst/>
                          <a:latin typeface="+mn-lt"/>
                          <a:cs typeface="Calibri" panose="020F0502020204030204" pitchFamily="34" charset="0"/>
                        </a:rPr>
                        <a:t>To be fulfilled</a:t>
                      </a:r>
                      <a:endParaRPr lang="fr-FR" sz="1600" dirty="0">
                        <a:effectLst/>
                        <a:latin typeface="+mn-lt"/>
                        <a:ea typeface="Times New Roman" panose="02020603050405020304" pitchFamily="18" charset="0"/>
                        <a:cs typeface="Calibri" panose="020F0502020204030204" pitchFamily="34" charset="0"/>
                      </a:endParaRPr>
                    </a:p>
                  </a:txBody>
                  <a:tcPr marL="68580" marR="68580" marT="0" marB="0"/>
                </a:tc>
                <a:tc>
                  <a:txBody>
                    <a:bodyPr/>
                    <a:lstStyle/>
                    <a:p>
                      <a:pPr>
                        <a:spcAft>
                          <a:spcPts val="0"/>
                        </a:spcAft>
                      </a:pPr>
                      <a:r>
                        <a:rPr lang="fr-FR" sz="1600">
                          <a:effectLst/>
                          <a:latin typeface="Calibri" panose="020F0502020204030204" pitchFamily="34" charset="0"/>
                          <a:cs typeface="Calibri" panose="020F0502020204030204" pitchFamily="34" charset="0"/>
                        </a:rPr>
                        <a:t> </a:t>
                      </a:r>
                      <a:endParaRPr lang="fr-FR" sz="160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nchor="ctr"/>
                </a:tc>
                <a:extLst>
                  <a:ext uri="{0D108BD9-81ED-4DB2-BD59-A6C34878D82A}">
                    <a16:rowId xmlns:a16="http://schemas.microsoft.com/office/drawing/2014/main" val="2776822839"/>
                  </a:ext>
                </a:extLst>
              </a:tr>
              <a:tr h="619686">
                <a:tc>
                  <a:txBody>
                    <a:bodyPr/>
                    <a:lstStyle/>
                    <a:p>
                      <a:pPr algn="just">
                        <a:spcAft>
                          <a:spcPts val="0"/>
                        </a:spcAft>
                      </a:pPr>
                      <a:r>
                        <a:rPr lang="lt-LT" sz="1600">
                          <a:effectLst/>
                          <a:latin typeface="+mn-lt"/>
                          <a:cs typeface="Calibri" panose="020F0502020204030204" pitchFamily="34" charset="0"/>
                        </a:rPr>
                        <a:t>Preliminary  ripening parameters   with max temperature values needed to be fulfilled</a:t>
                      </a:r>
                      <a:endParaRPr lang="fr-FR" sz="1600">
                        <a:effectLst/>
                        <a:latin typeface="+mn-lt"/>
                        <a:ea typeface="Times New Roman" panose="02020603050405020304" pitchFamily="18" charset="0"/>
                        <a:cs typeface="Calibri" panose="020F0502020204030204" pitchFamily="34" charset="0"/>
                      </a:endParaRPr>
                    </a:p>
                  </a:txBody>
                  <a:tcPr marL="68580" marR="68580" marT="0" marB="0"/>
                </a:tc>
                <a:tc>
                  <a:txBody>
                    <a:bodyPr/>
                    <a:lstStyle/>
                    <a:p>
                      <a:pPr algn="just">
                        <a:spcAft>
                          <a:spcPts val="0"/>
                        </a:spcAft>
                      </a:pPr>
                      <a:r>
                        <a:rPr lang="lt-LT" sz="1600" dirty="0">
                          <a:effectLst/>
                          <a:latin typeface="+mn-lt"/>
                          <a:cs typeface="Calibri" panose="020F0502020204030204" pitchFamily="34" charset="0"/>
                        </a:rPr>
                        <a:t>+8° C - +22°C</a:t>
                      </a:r>
                      <a:endParaRPr lang="fr-FR" sz="1600" dirty="0">
                        <a:effectLst/>
                        <a:latin typeface="+mn-lt"/>
                        <a:cs typeface="Calibri" panose="020F0502020204030204" pitchFamily="34" charset="0"/>
                      </a:endParaRPr>
                    </a:p>
                    <a:p>
                      <a:pPr algn="just">
                        <a:spcAft>
                          <a:spcPts val="0"/>
                        </a:spcAft>
                      </a:pPr>
                      <a:r>
                        <a:rPr lang="lt-LT" sz="1600" dirty="0">
                          <a:effectLst/>
                          <a:latin typeface="+mn-lt"/>
                          <a:cs typeface="Calibri" panose="020F0502020204030204" pitchFamily="34" charset="0"/>
                        </a:rPr>
                        <a:t>+22° C - +6° C</a:t>
                      </a:r>
                      <a:endParaRPr lang="fr-FR" sz="1600" dirty="0">
                        <a:effectLst/>
                        <a:latin typeface="+mn-lt"/>
                        <a:cs typeface="Calibri" panose="020F0502020204030204" pitchFamily="34" charset="0"/>
                      </a:endParaRPr>
                    </a:p>
                    <a:p>
                      <a:pPr>
                        <a:spcAft>
                          <a:spcPts val="0"/>
                        </a:spcAft>
                      </a:pPr>
                      <a:r>
                        <a:rPr lang="lt-LT" sz="1600" dirty="0">
                          <a:effectLst/>
                          <a:latin typeface="+mn-lt"/>
                          <a:cs typeface="Calibri" panose="020F0502020204030204" pitchFamily="34" charset="0"/>
                        </a:rPr>
                        <a:t>Ripening time 17- 24 h</a:t>
                      </a:r>
                      <a:endParaRPr lang="fr-FR" sz="1600" dirty="0">
                        <a:effectLst/>
                        <a:latin typeface="+mn-lt"/>
                        <a:cs typeface="Calibri" panose="020F0502020204030204" pitchFamily="34" charset="0"/>
                      </a:endParaRPr>
                    </a:p>
                    <a:p>
                      <a:pPr>
                        <a:spcAft>
                          <a:spcPts val="0"/>
                        </a:spcAft>
                      </a:pPr>
                      <a:r>
                        <a:rPr lang="fr-FR" sz="1600" dirty="0">
                          <a:solidFill>
                            <a:srgbClr val="3333FF"/>
                          </a:solidFill>
                          <a:effectLst/>
                          <a:latin typeface="+mn-lt"/>
                          <a:ea typeface="Times New Roman" panose="02020603050405020304" pitchFamily="18" charset="0"/>
                          <a:cs typeface="Calibri" panose="020F0502020204030204" pitchFamily="34" charset="0"/>
                        </a:rPr>
                        <a:t>All </a:t>
                      </a:r>
                      <a:r>
                        <a:rPr lang="fr-FR" sz="1600" dirty="0" err="1">
                          <a:solidFill>
                            <a:srgbClr val="3333FF"/>
                          </a:solidFill>
                          <a:effectLst/>
                          <a:latin typeface="+mn-lt"/>
                          <a:ea typeface="Times New Roman" panose="02020603050405020304" pitchFamily="18" charset="0"/>
                          <a:cs typeface="Calibri" panose="020F0502020204030204" pitchFamily="34" charset="0"/>
                        </a:rPr>
                        <a:t>cream</a:t>
                      </a:r>
                      <a:r>
                        <a:rPr lang="fr-FR" sz="1600" dirty="0">
                          <a:solidFill>
                            <a:srgbClr val="3333FF"/>
                          </a:solidFill>
                          <a:effectLst/>
                          <a:latin typeface="+mn-lt"/>
                          <a:ea typeface="Times New Roman" panose="02020603050405020304" pitchFamily="18" charset="0"/>
                          <a:cs typeface="Calibri" panose="020F0502020204030204" pitchFamily="34" charset="0"/>
                        </a:rPr>
                        <a:t> </a:t>
                      </a:r>
                      <a:r>
                        <a:rPr lang="fr-FR" sz="1600" dirty="0" err="1">
                          <a:solidFill>
                            <a:srgbClr val="3333FF"/>
                          </a:solidFill>
                          <a:effectLst/>
                          <a:latin typeface="+mn-lt"/>
                          <a:ea typeface="Times New Roman" panose="02020603050405020304" pitchFamily="18" charset="0"/>
                          <a:cs typeface="Calibri" panose="020F0502020204030204" pitchFamily="34" charset="0"/>
                        </a:rPr>
                        <a:t>ripening</a:t>
                      </a:r>
                      <a:r>
                        <a:rPr lang="fr-FR" sz="1600" dirty="0">
                          <a:solidFill>
                            <a:srgbClr val="3333FF"/>
                          </a:solidFill>
                          <a:effectLst/>
                          <a:latin typeface="+mn-lt"/>
                          <a:ea typeface="Times New Roman" panose="02020603050405020304" pitchFamily="18" charset="0"/>
                          <a:cs typeface="Calibri" panose="020F0502020204030204" pitchFamily="34" charset="0"/>
                        </a:rPr>
                        <a:t> process </a:t>
                      </a:r>
                      <a:r>
                        <a:rPr lang="fr-FR" sz="1600" dirty="0" err="1">
                          <a:solidFill>
                            <a:srgbClr val="3333FF"/>
                          </a:solidFill>
                          <a:effectLst/>
                          <a:latin typeface="+mn-lt"/>
                          <a:ea typeface="Times New Roman" panose="02020603050405020304" pitchFamily="18" charset="0"/>
                          <a:cs typeface="Calibri" panose="020F0502020204030204" pitchFamily="34" charset="0"/>
                        </a:rPr>
                        <a:t>shall</a:t>
                      </a:r>
                      <a:r>
                        <a:rPr lang="fr-FR" sz="1600" dirty="0">
                          <a:solidFill>
                            <a:srgbClr val="3333FF"/>
                          </a:solidFill>
                          <a:effectLst/>
                          <a:latin typeface="+mn-lt"/>
                          <a:ea typeface="Times New Roman" panose="02020603050405020304" pitchFamily="18" charset="0"/>
                          <a:cs typeface="Calibri" panose="020F0502020204030204" pitchFamily="34" charset="0"/>
                        </a:rPr>
                        <a:t> </a:t>
                      </a:r>
                      <a:r>
                        <a:rPr lang="fr-FR" sz="1600" dirty="0" err="1">
                          <a:solidFill>
                            <a:srgbClr val="3333FF"/>
                          </a:solidFill>
                          <a:effectLst/>
                          <a:latin typeface="+mn-lt"/>
                          <a:ea typeface="Times New Roman" panose="02020603050405020304" pitchFamily="18" charset="0"/>
                          <a:cs typeface="Calibri" panose="020F0502020204030204" pitchFamily="34" charset="0"/>
                        </a:rPr>
                        <a:t>be</a:t>
                      </a:r>
                      <a:r>
                        <a:rPr lang="fr-FR" sz="1600" dirty="0">
                          <a:solidFill>
                            <a:srgbClr val="3333FF"/>
                          </a:solidFill>
                          <a:effectLst/>
                          <a:latin typeface="+mn-lt"/>
                          <a:ea typeface="Times New Roman" panose="02020603050405020304" pitchFamily="18" charset="0"/>
                          <a:cs typeface="Calibri" panose="020F0502020204030204" pitchFamily="34" charset="0"/>
                        </a:rPr>
                        <a:t> </a:t>
                      </a:r>
                      <a:r>
                        <a:rPr lang="fr-FR" sz="1600" dirty="0" err="1">
                          <a:solidFill>
                            <a:srgbClr val="3333FF"/>
                          </a:solidFill>
                          <a:effectLst/>
                          <a:latin typeface="+mn-lt"/>
                          <a:ea typeface="Times New Roman" panose="02020603050405020304" pitchFamily="18" charset="0"/>
                          <a:cs typeface="Calibri" panose="020F0502020204030204" pitchFamily="34" charset="0"/>
                        </a:rPr>
                        <a:t>performed</a:t>
                      </a:r>
                      <a:r>
                        <a:rPr lang="fr-FR" sz="1600" dirty="0">
                          <a:solidFill>
                            <a:srgbClr val="3333FF"/>
                          </a:solidFill>
                          <a:effectLst/>
                          <a:latin typeface="+mn-lt"/>
                          <a:ea typeface="Times New Roman" panose="02020603050405020304" pitchFamily="18" charset="0"/>
                          <a:cs typeface="Calibri" panose="020F0502020204030204" pitchFamily="34" charset="0"/>
                        </a:rPr>
                        <a:t> in the </a:t>
                      </a:r>
                      <a:r>
                        <a:rPr lang="fr-FR" sz="1600" dirty="0" err="1">
                          <a:solidFill>
                            <a:srgbClr val="3333FF"/>
                          </a:solidFill>
                          <a:effectLst/>
                          <a:latin typeface="+mn-lt"/>
                          <a:ea typeface="Times New Roman" panose="02020603050405020304" pitchFamily="18" charset="0"/>
                          <a:cs typeface="Calibri" panose="020F0502020204030204" pitchFamily="34" charset="0"/>
                        </a:rPr>
                        <a:t>same</a:t>
                      </a:r>
                      <a:r>
                        <a:rPr lang="fr-FR" sz="1600" dirty="0">
                          <a:solidFill>
                            <a:srgbClr val="3333FF"/>
                          </a:solidFill>
                          <a:effectLst/>
                          <a:latin typeface="+mn-lt"/>
                          <a:ea typeface="Times New Roman" panose="02020603050405020304" pitchFamily="18" charset="0"/>
                          <a:cs typeface="Calibri" panose="020F0502020204030204" pitchFamily="34" charset="0"/>
                        </a:rPr>
                        <a:t> tank </a:t>
                      </a:r>
                      <a:r>
                        <a:rPr lang="fr-FR" sz="1600" dirty="0" err="1">
                          <a:solidFill>
                            <a:srgbClr val="3333FF"/>
                          </a:solidFill>
                          <a:effectLst/>
                          <a:latin typeface="+mn-lt"/>
                          <a:ea typeface="Times New Roman" panose="02020603050405020304" pitchFamily="18" charset="0"/>
                          <a:cs typeface="Calibri" panose="020F0502020204030204" pitchFamily="34" charset="0"/>
                        </a:rPr>
                        <a:t>from</a:t>
                      </a:r>
                      <a:r>
                        <a:rPr lang="fr-FR" sz="1600" dirty="0">
                          <a:solidFill>
                            <a:srgbClr val="3333FF"/>
                          </a:solidFill>
                          <a:effectLst/>
                          <a:latin typeface="+mn-lt"/>
                          <a:ea typeface="Times New Roman" panose="02020603050405020304" pitchFamily="18" charset="0"/>
                          <a:cs typeface="Calibri" panose="020F0502020204030204" pitchFamily="34" charset="0"/>
                        </a:rPr>
                        <a:t> the </a:t>
                      </a:r>
                      <a:r>
                        <a:rPr lang="fr-FR" sz="1600" dirty="0" err="1">
                          <a:solidFill>
                            <a:srgbClr val="3333FF"/>
                          </a:solidFill>
                          <a:effectLst/>
                          <a:latin typeface="+mn-lt"/>
                          <a:ea typeface="Times New Roman" panose="02020603050405020304" pitchFamily="18" charset="0"/>
                          <a:cs typeface="Calibri" panose="020F0502020204030204" pitchFamily="34" charset="0"/>
                        </a:rPr>
                        <a:t>filling</a:t>
                      </a:r>
                      <a:r>
                        <a:rPr lang="fr-FR" sz="1600" dirty="0">
                          <a:solidFill>
                            <a:srgbClr val="3333FF"/>
                          </a:solidFill>
                          <a:effectLst/>
                          <a:latin typeface="+mn-lt"/>
                          <a:ea typeface="Times New Roman" panose="02020603050405020304" pitchFamily="18" charset="0"/>
                          <a:cs typeface="Calibri" panose="020F0502020204030204" pitchFamily="34" charset="0"/>
                        </a:rPr>
                        <a:t> up to the </a:t>
                      </a:r>
                      <a:r>
                        <a:rPr lang="fr-FR" sz="1600" dirty="0" err="1">
                          <a:solidFill>
                            <a:srgbClr val="3333FF"/>
                          </a:solidFill>
                          <a:effectLst/>
                          <a:latin typeface="+mn-lt"/>
                          <a:ea typeface="Times New Roman" panose="02020603050405020304" pitchFamily="18" charset="0"/>
                          <a:cs typeface="Calibri" panose="020F0502020204030204" pitchFamily="34" charset="0"/>
                        </a:rPr>
                        <a:t>emptying</a:t>
                      </a:r>
                      <a:endParaRPr lang="fr-FR" sz="1600" dirty="0">
                        <a:solidFill>
                          <a:srgbClr val="3333FF"/>
                        </a:solidFill>
                        <a:effectLst/>
                        <a:latin typeface="+mn-lt"/>
                        <a:ea typeface="Times New Roman" panose="02020603050405020304" pitchFamily="18" charset="0"/>
                        <a:cs typeface="Calibri" panose="020F0502020204030204" pitchFamily="34" charset="0"/>
                      </a:endParaRPr>
                    </a:p>
                  </a:txBody>
                  <a:tcPr marL="68580" marR="68580" marT="0" marB="0"/>
                </a:tc>
                <a:tc>
                  <a:txBody>
                    <a:bodyPr/>
                    <a:lstStyle/>
                    <a:p>
                      <a:pPr>
                        <a:spcAft>
                          <a:spcPts val="0"/>
                        </a:spcAft>
                      </a:pPr>
                      <a:r>
                        <a:rPr lang="fr-FR" sz="1600" dirty="0">
                          <a:effectLst/>
                          <a:latin typeface="Calibri" panose="020F0502020204030204" pitchFamily="34" charset="0"/>
                          <a:cs typeface="Calibri" panose="020F0502020204030204" pitchFamily="34" charset="0"/>
                        </a:rPr>
                        <a:t> </a:t>
                      </a:r>
                      <a:endParaRPr lang="fr-FR"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nchor="ctr"/>
                </a:tc>
                <a:extLst>
                  <a:ext uri="{0D108BD9-81ED-4DB2-BD59-A6C34878D82A}">
                    <a16:rowId xmlns:a16="http://schemas.microsoft.com/office/drawing/2014/main" val="3081746121"/>
                  </a:ext>
                </a:extLst>
              </a:tr>
            </a:tbl>
          </a:graphicData>
        </a:graphic>
      </p:graphicFrame>
    </p:spTree>
    <p:extLst>
      <p:ext uri="{BB962C8B-B14F-4D97-AF65-F5344CB8AC3E}">
        <p14:creationId xmlns:p14="http://schemas.microsoft.com/office/powerpoint/2010/main" val="460328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7"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60432" y="6021288"/>
            <a:ext cx="504056" cy="736395"/>
          </a:xfrm>
          <a:prstGeom prst="rect">
            <a:avLst/>
          </a:prstGeom>
        </p:spPr>
      </p:pic>
      <p:graphicFrame>
        <p:nvGraphicFramePr>
          <p:cNvPr id="2" name="Tableau 1">
            <a:extLst>
              <a:ext uri="{FF2B5EF4-FFF2-40B4-BE49-F238E27FC236}">
                <a16:creationId xmlns:a16="http://schemas.microsoft.com/office/drawing/2014/main" id="{5C622074-DC78-498E-A1C6-913BD9575D1E}"/>
              </a:ext>
            </a:extLst>
          </p:cNvPr>
          <p:cNvGraphicFramePr>
            <a:graphicFrameLocks noGrp="1"/>
          </p:cNvGraphicFramePr>
          <p:nvPr>
            <p:extLst>
              <p:ext uri="{D42A27DB-BD31-4B8C-83A1-F6EECF244321}">
                <p14:modId xmlns:p14="http://schemas.microsoft.com/office/powerpoint/2010/main" val="2813622102"/>
              </p:ext>
            </p:extLst>
          </p:nvPr>
        </p:nvGraphicFramePr>
        <p:xfrm>
          <a:off x="107504" y="1628804"/>
          <a:ext cx="7992888" cy="3600391"/>
        </p:xfrm>
        <a:graphic>
          <a:graphicData uri="http://schemas.openxmlformats.org/drawingml/2006/table">
            <a:tbl>
              <a:tblPr firstRow="1" firstCol="1" bandRow="1">
                <a:tableStyleId>{5C22544A-7EE6-4342-B048-85BDC9FD1C3A}</a:tableStyleId>
              </a:tblPr>
              <a:tblGrid>
                <a:gridCol w="2996452">
                  <a:extLst>
                    <a:ext uri="{9D8B030D-6E8A-4147-A177-3AD203B41FA5}">
                      <a16:colId xmlns:a16="http://schemas.microsoft.com/office/drawing/2014/main" val="1214458172"/>
                    </a:ext>
                  </a:extLst>
                </a:gridCol>
                <a:gridCol w="2597864">
                  <a:extLst>
                    <a:ext uri="{9D8B030D-6E8A-4147-A177-3AD203B41FA5}">
                      <a16:colId xmlns:a16="http://schemas.microsoft.com/office/drawing/2014/main" val="2159715548"/>
                    </a:ext>
                  </a:extLst>
                </a:gridCol>
                <a:gridCol w="2398572">
                  <a:extLst>
                    <a:ext uri="{9D8B030D-6E8A-4147-A177-3AD203B41FA5}">
                      <a16:colId xmlns:a16="http://schemas.microsoft.com/office/drawing/2014/main" val="2866620175"/>
                    </a:ext>
                  </a:extLst>
                </a:gridCol>
              </a:tblGrid>
              <a:tr h="429900">
                <a:tc gridSpan="3">
                  <a:txBody>
                    <a:bodyPr/>
                    <a:lstStyle/>
                    <a:p>
                      <a:pPr marL="342900" lvl="0" indent="-342900" algn="just">
                        <a:spcAft>
                          <a:spcPts val="0"/>
                        </a:spcAft>
                        <a:buFont typeface="+mj-lt"/>
                        <a:buAutoNum type="arabicPeriod"/>
                      </a:pPr>
                      <a:r>
                        <a:rPr lang="fr-FR" sz="1600" dirty="0">
                          <a:effectLst/>
                        </a:rPr>
                        <a:t> </a:t>
                      </a:r>
                      <a:r>
                        <a:rPr lang="lt-LT" sz="1600" dirty="0">
                          <a:effectLst/>
                        </a:rPr>
                        <a:t> Infrastructure and technology of production area</a:t>
                      </a:r>
                      <a:endParaRPr lang="fr-FR" sz="1600"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952555922"/>
                  </a:ext>
                </a:extLst>
              </a:tr>
              <a:tr h="311851">
                <a:tc>
                  <a:txBody>
                    <a:bodyPr/>
                    <a:lstStyle/>
                    <a:p>
                      <a:pPr>
                        <a:spcAft>
                          <a:spcPts val="0"/>
                        </a:spcAft>
                      </a:pPr>
                      <a:r>
                        <a:rPr lang="lt-LT" sz="1600">
                          <a:effectLst/>
                        </a:rPr>
                        <a:t>Amount of cream</a:t>
                      </a:r>
                      <a:endParaRPr lang="fr-F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lt-LT" sz="1600">
                          <a:effectLst/>
                        </a:rPr>
                        <a:t>up to 80 000 l/d</a:t>
                      </a:r>
                      <a:endParaRPr lang="fr-F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fr-FR" sz="1200">
                          <a:effectLst/>
                        </a:rPr>
                        <a:t> </a:t>
                      </a:r>
                      <a:endParaRPr lang="fr-FR" sz="12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74259892"/>
                  </a:ext>
                </a:extLst>
              </a:tr>
              <a:tr h="2858640">
                <a:tc>
                  <a:txBody>
                    <a:bodyPr/>
                    <a:lstStyle/>
                    <a:p>
                      <a:pPr algn="just">
                        <a:spcAft>
                          <a:spcPts val="0"/>
                        </a:spcAft>
                      </a:pPr>
                      <a:r>
                        <a:rPr lang="lt-LT" sz="1600" dirty="0">
                          <a:effectLst/>
                        </a:rPr>
                        <a:t>Cream parameters</a:t>
                      </a:r>
                      <a:endParaRPr lang="fr-FR" sz="1600" dirty="0">
                        <a:effectLst/>
                      </a:endParaRPr>
                    </a:p>
                    <a:p>
                      <a:pPr>
                        <a:spcAft>
                          <a:spcPts val="0"/>
                        </a:spcAft>
                      </a:pPr>
                      <a:r>
                        <a:rPr lang="lt-LT" sz="1600" dirty="0">
                          <a:effectLst/>
                        </a:rPr>
                        <a:t> </a:t>
                      </a:r>
                      <a:endParaRPr lang="fr-F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lt-LT" sz="1600" dirty="0">
                          <a:effectLst/>
                        </a:rPr>
                        <a:t>Fat content 35-42 %  </a:t>
                      </a:r>
                      <a:endParaRPr lang="fr-FR" sz="1600" dirty="0">
                        <a:effectLst/>
                      </a:endParaRPr>
                    </a:p>
                    <a:p>
                      <a:pPr>
                        <a:spcAft>
                          <a:spcPts val="0"/>
                        </a:spcAft>
                      </a:pPr>
                      <a:r>
                        <a:rPr lang="lt-LT" sz="1600" dirty="0">
                          <a:effectLst/>
                        </a:rPr>
                        <a:t> </a:t>
                      </a:r>
                      <a:endParaRPr lang="fr-FR" sz="1600" dirty="0">
                        <a:effectLst/>
                      </a:endParaRPr>
                    </a:p>
                    <a:p>
                      <a:pPr>
                        <a:spcAft>
                          <a:spcPts val="0"/>
                        </a:spcAft>
                      </a:pPr>
                      <a:r>
                        <a:rPr lang="lt-LT" sz="1600" dirty="0">
                          <a:effectLst/>
                        </a:rPr>
                        <a:t>Cream and vegetable oil mixture (up to 30 % of vegetable oil)</a:t>
                      </a:r>
                      <a:endParaRPr lang="fr-FR" sz="1600" dirty="0">
                        <a:effectLst/>
                      </a:endParaRPr>
                    </a:p>
                    <a:p>
                      <a:pPr>
                        <a:spcAft>
                          <a:spcPts val="0"/>
                        </a:spcAft>
                      </a:pPr>
                      <a:r>
                        <a:rPr lang="lt-LT" sz="1600" dirty="0">
                          <a:effectLst/>
                        </a:rPr>
                        <a:t> </a:t>
                      </a:r>
                      <a:endParaRPr lang="fr-FR" sz="1600" dirty="0">
                        <a:effectLst/>
                      </a:endParaRPr>
                    </a:p>
                    <a:p>
                      <a:pPr>
                        <a:spcAft>
                          <a:spcPts val="0"/>
                        </a:spcAft>
                      </a:pPr>
                      <a:r>
                        <a:rPr lang="lt-LT" sz="1600" dirty="0">
                          <a:effectLst/>
                        </a:rPr>
                        <a:t>Cream and vegetable fat mixture (up to 80 % of vegetable fat)</a:t>
                      </a:r>
                      <a:endParaRPr lang="fr-FR" sz="1600" dirty="0">
                        <a:effectLst/>
                      </a:endParaRPr>
                    </a:p>
                    <a:p>
                      <a:pPr>
                        <a:spcAft>
                          <a:spcPts val="0"/>
                        </a:spcAft>
                      </a:pPr>
                      <a:r>
                        <a:rPr lang="lt-LT" sz="1600" dirty="0">
                          <a:effectLst/>
                        </a:rPr>
                        <a:t> </a:t>
                      </a:r>
                      <a:endParaRPr lang="fr-FR" sz="1600" dirty="0">
                        <a:effectLst/>
                      </a:endParaRPr>
                    </a:p>
                    <a:p>
                      <a:pPr>
                        <a:spcAft>
                          <a:spcPts val="0"/>
                        </a:spcAft>
                      </a:pPr>
                      <a:r>
                        <a:rPr lang="lt-LT" sz="1600" dirty="0">
                          <a:effectLst/>
                        </a:rPr>
                        <a:t>Viscosity  max 1000 cP</a:t>
                      </a:r>
                      <a:endParaRPr lang="fr-F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fr-FR" sz="1200" dirty="0">
                          <a:effectLst/>
                        </a:rPr>
                        <a:t> </a:t>
                      </a:r>
                      <a:endParaRPr lang="fr-FR" sz="12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30993845"/>
                  </a:ext>
                </a:extLst>
              </a:tr>
            </a:tbl>
          </a:graphicData>
        </a:graphic>
      </p:graphicFrame>
      <p:pic>
        <p:nvPicPr>
          <p:cNvPr id="8" name="Image 7">
            <a:extLst>
              <a:ext uri="{FF2B5EF4-FFF2-40B4-BE49-F238E27FC236}">
                <a16:creationId xmlns:a16="http://schemas.microsoft.com/office/drawing/2014/main" id="{70CC9DAF-82C3-4957-AF10-9ADF30C01268}"/>
              </a:ext>
            </a:extLst>
          </p:cNvPr>
          <p:cNvPicPr>
            <a:picLocks noChangeAspect="1"/>
          </p:cNvPicPr>
          <p:nvPr/>
        </p:nvPicPr>
        <p:blipFill>
          <a:blip r:embed="rId4"/>
          <a:stretch>
            <a:fillRect/>
          </a:stretch>
        </p:blipFill>
        <p:spPr>
          <a:xfrm>
            <a:off x="107504" y="414931"/>
            <a:ext cx="2592288" cy="679705"/>
          </a:xfrm>
          <a:prstGeom prst="rect">
            <a:avLst/>
          </a:prstGeom>
        </p:spPr>
      </p:pic>
    </p:spTree>
    <p:extLst>
      <p:ext uri="{BB962C8B-B14F-4D97-AF65-F5344CB8AC3E}">
        <p14:creationId xmlns:p14="http://schemas.microsoft.com/office/powerpoint/2010/main" val="4115331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7"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3" name="Rectangle 2"/>
          <p:cNvSpPr/>
          <p:nvPr/>
        </p:nvSpPr>
        <p:spPr>
          <a:xfrm>
            <a:off x="107504" y="1509566"/>
            <a:ext cx="7560840" cy="3416320"/>
          </a:xfrm>
          <a:prstGeom prst="rect">
            <a:avLst/>
          </a:prstGeom>
        </p:spPr>
        <p:txBody>
          <a:bodyPr wrap="square">
            <a:spAutoFit/>
          </a:bodyPr>
          <a:lstStyle/>
          <a:p>
            <a:r>
              <a:rPr lang="en-US" sz="2400" b="1" dirty="0">
                <a:solidFill>
                  <a:schemeClr val="bg1"/>
                </a:solidFill>
                <a:latin typeface="Calibri" panose="020F0502020204030204" pitchFamily="34" charset="0"/>
                <a:cs typeface="Calibri" panose="020F0502020204030204" pitchFamily="34" charset="0"/>
              </a:rPr>
              <a:t>OUR PROPOSAL :</a:t>
            </a:r>
            <a:endParaRPr lang="en-US" sz="2400" dirty="0">
              <a:solidFill>
                <a:schemeClr val="bg1"/>
              </a:solidFill>
              <a:latin typeface="Calibri" panose="020F0502020204030204" pitchFamily="34" charset="0"/>
              <a:cs typeface="Calibri" panose="020F0502020204030204" pitchFamily="34" charset="0"/>
            </a:endParaRPr>
          </a:p>
          <a:p>
            <a:r>
              <a:rPr lang="en-US" sz="2400" dirty="0">
                <a:solidFill>
                  <a:schemeClr val="bg1"/>
                </a:solidFill>
                <a:latin typeface="Calibri" panose="020F0502020204030204" pitchFamily="34" charset="0"/>
                <a:cs typeface="Calibri" panose="020F0502020204030204" pitchFamily="34" charset="0"/>
              </a:rPr>
              <a:t>. A set of 4 cream ripening tanks of 20,000 </a:t>
            </a:r>
            <a:r>
              <a:rPr lang="en-US" sz="2400" dirty="0" err="1">
                <a:solidFill>
                  <a:schemeClr val="bg1"/>
                </a:solidFill>
                <a:latin typeface="Calibri" panose="020F0502020204030204" pitchFamily="34" charset="0"/>
                <a:cs typeface="Calibri" panose="020F0502020204030204" pitchFamily="34" charset="0"/>
              </a:rPr>
              <a:t>litres</a:t>
            </a:r>
            <a:r>
              <a:rPr lang="en-US" sz="2400" dirty="0">
                <a:solidFill>
                  <a:schemeClr val="bg1"/>
                </a:solidFill>
                <a:latin typeface="Calibri" panose="020F0502020204030204" pitchFamily="34" charset="0"/>
                <a:cs typeface="Calibri" panose="020F0502020204030204" pitchFamily="34" charset="0"/>
              </a:rPr>
              <a:t> to produce 80 000 </a:t>
            </a:r>
            <a:r>
              <a:rPr lang="en-US" sz="2400" dirty="0" err="1">
                <a:solidFill>
                  <a:schemeClr val="bg1"/>
                </a:solidFill>
                <a:latin typeface="Calibri" panose="020F0502020204030204" pitchFamily="34" charset="0"/>
                <a:cs typeface="Calibri" panose="020F0502020204030204" pitchFamily="34" charset="0"/>
              </a:rPr>
              <a:t>litres</a:t>
            </a:r>
            <a:r>
              <a:rPr lang="en-US" sz="2400" dirty="0">
                <a:solidFill>
                  <a:schemeClr val="bg1"/>
                </a:solidFill>
                <a:latin typeface="Calibri" panose="020F0502020204030204" pitchFamily="34" charset="0"/>
                <a:cs typeface="Calibri" panose="020F0502020204030204" pitchFamily="34" charset="0"/>
              </a:rPr>
              <a:t> per day. Those ripening tanks will be equipped with slow agitation type double three-bladed with bottom </a:t>
            </a:r>
            <a:r>
              <a:rPr lang="en-US" sz="2400" dirty="0" err="1">
                <a:solidFill>
                  <a:schemeClr val="bg1"/>
                </a:solidFill>
                <a:latin typeface="Calibri" panose="020F0502020204030204" pitchFamily="34" charset="0"/>
                <a:cs typeface="Calibri" panose="020F0502020204030204" pitchFamily="34" charset="0"/>
              </a:rPr>
              <a:t>pulsors</a:t>
            </a:r>
            <a:r>
              <a:rPr lang="en-US" sz="2400" dirty="0">
                <a:solidFill>
                  <a:schemeClr val="bg1"/>
                </a:solidFill>
                <a:latin typeface="Calibri" panose="020F0502020204030204" pitchFamily="34" charset="0"/>
                <a:cs typeface="Calibri" panose="020F0502020204030204" pitchFamily="34" charset="0"/>
              </a:rPr>
              <a:t>. These slow agitations will be designed to insure an optimal physical ripening of the cream (crystallization) in order to improve the texture of the final butter and to limit product wastes in limiting the buttermilk wastes (best yield). </a:t>
            </a:r>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60432" y="6021288"/>
            <a:ext cx="504056" cy="736395"/>
          </a:xfrm>
          <a:prstGeom prst="rect">
            <a:avLst/>
          </a:prstGeom>
        </p:spPr>
      </p:pic>
      <p:pic>
        <p:nvPicPr>
          <p:cNvPr id="6" name="Image 5">
            <a:extLst>
              <a:ext uri="{FF2B5EF4-FFF2-40B4-BE49-F238E27FC236}">
                <a16:creationId xmlns:a16="http://schemas.microsoft.com/office/drawing/2014/main" id="{130F77BE-AD01-4F1C-9A4C-AF97A56432F7}"/>
              </a:ext>
            </a:extLst>
          </p:cNvPr>
          <p:cNvPicPr>
            <a:picLocks noChangeAspect="1"/>
          </p:cNvPicPr>
          <p:nvPr/>
        </p:nvPicPr>
        <p:blipFill>
          <a:blip r:embed="rId4"/>
          <a:stretch>
            <a:fillRect/>
          </a:stretch>
        </p:blipFill>
        <p:spPr>
          <a:xfrm>
            <a:off x="107504" y="404771"/>
            <a:ext cx="2592288" cy="679705"/>
          </a:xfrm>
          <a:prstGeom prst="rect">
            <a:avLst/>
          </a:prstGeom>
        </p:spPr>
      </p:pic>
    </p:spTree>
    <p:extLst>
      <p:ext uri="{BB962C8B-B14F-4D97-AF65-F5344CB8AC3E}">
        <p14:creationId xmlns:p14="http://schemas.microsoft.com/office/powerpoint/2010/main" val="257759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7"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3" name="Rectangle 2"/>
          <p:cNvSpPr/>
          <p:nvPr/>
        </p:nvSpPr>
        <p:spPr>
          <a:xfrm>
            <a:off x="107296" y="1412776"/>
            <a:ext cx="7345024" cy="2677656"/>
          </a:xfrm>
          <a:prstGeom prst="rect">
            <a:avLst/>
          </a:prstGeom>
        </p:spPr>
        <p:txBody>
          <a:bodyPr wrap="square">
            <a:spAutoFit/>
          </a:bodyPr>
          <a:lstStyle/>
          <a:p>
            <a:r>
              <a:rPr lang="en-US" sz="2400" dirty="0">
                <a:solidFill>
                  <a:schemeClr val="bg1"/>
                </a:solidFill>
                <a:latin typeface="Calibri" panose="020F0502020204030204" pitchFamily="34" charset="0"/>
                <a:cs typeface="Calibri" panose="020F0502020204030204" pitchFamily="34" charset="0"/>
              </a:rPr>
              <a:t>. The ripening tanks will also allow to ensure the biological ripening of the cream (ferments injection in tanks) in the case of a traditional cream ripening (method by acidification). </a:t>
            </a:r>
          </a:p>
          <a:p>
            <a:r>
              <a:rPr lang="en-US" sz="2400" dirty="0">
                <a:solidFill>
                  <a:schemeClr val="bg1"/>
                </a:solidFill>
                <a:latin typeface="Calibri" panose="020F0502020204030204" pitchFamily="34" charset="0"/>
                <a:cs typeface="Calibri" panose="020F0502020204030204" pitchFamily="34" charset="0"/>
              </a:rPr>
              <a:t>. We propose you the adjunction of scrapers allowing you to improve the thermal performances for cream PH5, maximum viscosity 1 000 cps. </a:t>
            </a:r>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60432" y="6021288"/>
            <a:ext cx="504056" cy="736395"/>
          </a:xfrm>
          <a:prstGeom prst="rect">
            <a:avLst/>
          </a:prstGeom>
        </p:spPr>
      </p:pic>
      <p:pic>
        <p:nvPicPr>
          <p:cNvPr id="6" name="Image 5">
            <a:extLst>
              <a:ext uri="{FF2B5EF4-FFF2-40B4-BE49-F238E27FC236}">
                <a16:creationId xmlns:a16="http://schemas.microsoft.com/office/drawing/2014/main" id="{C5AEF526-D298-4D91-A29C-6374AACDE58B}"/>
              </a:ext>
            </a:extLst>
          </p:cNvPr>
          <p:cNvPicPr>
            <a:picLocks noChangeAspect="1"/>
          </p:cNvPicPr>
          <p:nvPr/>
        </p:nvPicPr>
        <p:blipFill>
          <a:blip r:embed="rId4"/>
          <a:stretch>
            <a:fillRect/>
          </a:stretch>
        </p:blipFill>
        <p:spPr>
          <a:xfrm>
            <a:off x="107504" y="404771"/>
            <a:ext cx="2592288" cy="679705"/>
          </a:xfrm>
          <a:prstGeom prst="rect">
            <a:avLst/>
          </a:prstGeom>
        </p:spPr>
      </p:pic>
    </p:spTree>
    <p:extLst>
      <p:ext uri="{BB962C8B-B14F-4D97-AF65-F5344CB8AC3E}">
        <p14:creationId xmlns:p14="http://schemas.microsoft.com/office/powerpoint/2010/main" val="314698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7"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3" name="Rectangle 2"/>
          <p:cNvSpPr/>
          <p:nvPr/>
        </p:nvSpPr>
        <p:spPr>
          <a:xfrm>
            <a:off x="98024" y="1412776"/>
            <a:ext cx="7354296" cy="2677656"/>
          </a:xfrm>
          <a:prstGeom prst="rect">
            <a:avLst/>
          </a:prstGeom>
        </p:spPr>
        <p:txBody>
          <a:bodyPr wrap="square">
            <a:spAutoFit/>
          </a:bodyPr>
          <a:lstStyle/>
          <a:p>
            <a:r>
              <a:rPr lang="en-US" sz="2400" dirty="0">
                <a:solidFill>
                  <a:schemeClr val="bg1"/>
                </a:solidFill>
                <a:latin typeface="Calibri" panose="020F0502020204030204" pitchFamily="34" charset="0"/>
                <a:cs typeface="Calibri" panose="020F0502020204030204" pitchFamily="34" charset="0"/>
              </a:rPr>
              <a:t>. The process surrounding allowing the filling, the emptying, the heating, the cooling and the cleaning of the tanks such as showed on the principle drawing. </a:t>
            </a:r>
          </a:p>
          <a:p>
            <a:r>
              <a:rPr lang="en-US" sz="2400" dirty="0">
                <a:solidFill>
                  <a:schemeClr val="bg1"/>
                </a:solidFill>
                <a:latin typeface="Calibri" panose="020F0502020204030204" pitchFamily="34" charset="0"/>
                <a:cs typeface="Calibri" panose="020F0502020204030204" pitchFamily="34" charset="0"/>
              </a:rPr>
              <a:t>. A cold exchanger on the temperature regulation loop in order to control the temperature differences between water and cream, as well as to avoid to pollute this water loop with your iced water that has a high rate of bacteria. </a:t>
            </a:r>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60432" y="6021288"/>
            <a:ext cx="504056" cy="736395"/>
          </a:xfrm>
          <a:prstGeom prst="rect">
            <a:avLst/>
          </a:prstGeom>
        </p:spPr>
      </p:pic>
      <p:pic>
        <p:nvPicPr>
          <p:cNvPr id="6" name="Image 5">
            <a:extLst>
              <a:ext uri="{FF2B5EF4-FFF2-40B4-BE49-F238E27FC236}">
                <a16:creationId xmlns:a16="http://schemas.microsoft.com/office/drawing/2014/main" id="{D9BF5031-165D-44C5-B266-3FD841D93808}"/>
              </a:ext>
            </a:extLst>
          </p:cNvPr>
          <p:cNvPicPr>
            <a:picLocks noChangeAspect="1"/>
          </p:cNvPicPr>
          <p:nvPr/>
        </p:nvPicPr>
        <p:blipFill>
          <a:blip r:embed="rId4"/>
          <a:stretch>
            <a:fillRect/>
          </a:stretch>
        </p:blipFill>
        <p:spPr>
          <a:xfrm>
            <a:off x="107504" y="404771"/>
            <a:ext cx="2592288" cy="679705"/>
          </a:xfrm>
          <a:prstGeom prst="rect">
            <a:avLst/>
          </a:prstGeom>
        </p:spPr>
      </p:pic>
    </p:spTree>
    <p:extLst>
      <p:ext uri="{BB962C8B-B14F-4D97-AF65-F5344CB8AC3E}">
        <p14:creationId xmlns:p14="http://schemas.microsoft.com/office/powerpoint/2010/main" val="2397753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7"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3" name="Rectangle 2"/>
          <p:cNvSpPr/>
          <p:nvPr/>
        </p:nvSpPr>
        <p:spPr>
          <a:xfrm>
            <a:off x="107504" y="1489246"/>
            <a:ext cx="7560840" cy="3046988"/>
          </a:xfrm>
          <a:prstGeom prst="rect">
            <a:avLst/>
          </a:prstGeom>
        </p:spPr>
        <p:txBody>
          <a:bodyPr wrap="square">
            <a:spAutoFit/>
          </a:bodyPr>
          <a:lstStyle/>
          <a:p>
            <a:r>
              <a:rPr lang="en-US" sz="2400" dirty="0">
                <a:solidFill>
                  <a:schemeClr val="bg1"/>
                </a:solidFill>
                <a:latin typeface="Calibri" panose="020F0502020204030204" pitchFamily="34" charset="0"/>
                <a:cs typeface="Calibri" panose="020F0502020204030204" pitchFamily="34" charset="0"/>
              </a:rPr>
              <a:t>. A tubular heat exchanger to heat the water in the recirculation loop. </a:t>
            </a:r>
          </a:p>
          <a:p>
            <a:r>
              <a:rPr lang="en-US" sz="2400" dirty="0">
                <a:solidFill>
                  <a:schemeClr val="bg1"/>
                </a:solidFill>
                <a:latin typeface="Calibri" panose="020F0502020204030204" pitchFamily="34" charset="0"/>
                <a:cs typeface="Calibri" panose="020F0502020204030204" pitchFamily="34" charset="0"/>
              </a:rPr>
              <a:t>. The installation will be controlled by a SIEMENS PLC with a SIEMENS IHM on the cabinet, and also with a SCADA WONDERWARE InTouch (according to the automatism structure). </a:t>
            </a:r>
          </a:p>
          <a:p>
            <a:r>
              <a:rPr lang="en-US" sz="2400" dirty="0">
                <a:solidFill>
                  <a:schemeClr val="bg1"/>
                </a:solidFill>
                <a:latin typeface="Calibri" panose="020F0502020204030204" pitchFamily="34" charset="0"/>
                <a:cs typeface="Calibri" panose="020F0502020204030204" pitchFamily="34" charset="0"/>
              </a:rPr>
              <a:t>. An access gangway to the tops of the tanks, in stainless steel, with stair and safety railing. </a:t>
            </a:r>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60432" y="6021288"/>
            <a:ext cx="504056" cy="736395"/>
          </a:xfrm>
          <a:prstGeom prst="rect">
            <a:avLst/>
          </a:prstGeom>
        </p:spPr>
      </p:pic>
      <p:pic>
        <p:nvPicPr>
          <p:cNvPr id="6" name="Image 5">
            <a:extLst>
              <a:ext uri="{FF2B5EF4-FFF2-40B4-BE49-F238E27FC236}">
                <a16:creationId xmlns:a16="http://schemas.microsoft.com/office/drawing/2014/main" id="{AAB4E7B4-22EE-4B94-83C7-4B3D70194022}"/>
              </a:ext>
            </a:extLst>
          </p:cNvPr>
          <p:cNvPicPr>
            <a:picLocks noChangeAspect="1"/>
          </p:cNvPicPr>
          <p:nvPr/>
        </p:nvPicPr>
        <p:blipFill>
          <a:blip r:embed="rId4"/>
          <a:stretch>
            <a:fillRect/>
          </a:stretch>
        </p:blipFill>
        <p:spPr>
          <a:xfrm>
            <a:off x="107504" y="394611"/>
            <a:ext cx="2592288" cy="679705"/>
          </a:xfrm>
          <a:prstGeom prst="rect">
            <a:avLst/>
          </a:prstGeom>
        </p:spPr>
      </p:pic>
    </p:spTree>
    <p:extLst>
      <p:ext uri="{BB962C8B-B14F-4D97-AF65-F5344CB8AC3E}">
        <p14:creationId xmlns:p14="http://schemas.microsoft.com/office/powerpoint/2010/main" val="391274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7"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a:ea typeface="+mn-ea"/>
              <a:cs typeface="+mn-cs"/>
            </a:endParaRPr>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60432" y="6021288"/>
            <a:ext cx="504056" cy="736395"/>
          </a:xfrm>
          <a:prstGeom prst="rect">
            <a:avLst/>
          </a:prstGeom>
        </p:spPr>
      </p:pic>
      <p:sp>
        <p:nvSpPr>
          <p:cNvPr id="2" name="Rectangle 1">
            <a:extLst>
              <a:ext uri="{FF2B5EF4-FFF2-40B4-BE49-F238E27FC236}">
                <a16:creationId xmlns:a16="http://schemas.microsoft.com/office/drawing/2014/main" id="{24D79FA9-3243-4ED0-8B42-0C0C9E8EBC62}"/>
              </a:ext>
            </a:extLst>
          </p:cNvPr>
          <p:cNvSpPr/>
          <p:nvPr/>
        </p:nvSpPr>
        <p:spPr>
          <a:xfrm>
            <a:off x="107504" y="1268760"/>
            <a:ext cx="7488832" cy="3046988"/>
          </a:xfrm>
          <a:prstGeom prst="rect">
            <a:avLst/>
          </a:prstGeom>
        </p:spPr>
        <p:txBody>
          <a:bodyPr wrap="square">
            <a:spAutoFit/>
          </a:bodyPr>
          <a:lstStyle/>
          <a:p>
            <a:r>
              <a:rPr lang="fr-FR" sz="2400" b="1" dirty="0">
                <a:solidFill>
                  <a:srgbClr val="000000"/>
                </a:solidFill>
                <a:latin typeface="Calibri" panose="020F0502020204030204" pitchFamily="34" charset="0"/>
                <a:cs typeface="Calibri" panose="020F0502020204030204" pitchFamily="34" charset="0"/>
              </a:rPr>
              <a:t>QUOTATION HYPOTHESIS: </a:t>
            </a:r>
            <a:endParaRPr lang="fr-FR" sz="2400" dirty="0">
              <a:solidFill>
                <a:srgbClr val="000000"/>
              </a:solidFill>
              <a:latin typeface="Calibri" panose="020F0502020204030204" pitchFamily="34" charset="0"/>
              <a:cs typeface="Calibri" panose="020F0502020204030204" pitchFamily="34" charset="0"/>
            </a:endParaRPr>
          </a:p>
          <a:p>
            <a:r>
              <a:rPr lang="en-US" sz="2400" dirty="0">
                <a:solidFill>
                  <a:srgbClr val="000000"/>
                </a:solidFill>
                <a:latin typeface="Calibri" panose="020F0502020204030204" pitchFamily="34" charset="0"/>
                <a:cs typeface="Calibri" panose="020F0502020204030204" pitchFamily="34" charset="0"/>
              </a:rPr>
              <a:t>. Cream inlet flowrate ≈ 8 m³/h at 7 °C </a:t>
            </a:r>
          </a:p>
          <a:p>
            <a:r>
              <a:rPr lang="en-US" sz="2400" dirty="0">
                <a:solidFill>
                  <a:srgbClr val="000000"/>
                </a:solidFill>
                <a:latin typeface="Calibri" panose="020F0502020204030204" pitchFamily="34" charset="0"/>
                <a:cs typeface="Calibri" panose="020F0502020204030204" pitchFamily="34" charset="0"/>
              </a:rPr>
              <a:t>. Utilities (water, air, iced water 1°C, steam 3b) available in the cream premises at 6 meters from the first point of use with a stop valve. </a:t>
            </a:r>
          </a:p>
          <a:p>
            <a:r>
              <a:rPr lang="en-US" sz="2400" dirty="0">
                <a:solidFill>
                  <a:srgbClr val="000000"/>
                </a:solidFill>
                <a:latin typeface="Calibri" panose="020F0502020204030204" pitchFamily="34" charset="0"/>
                <a:cs typeface="Calibri" panose="020F0502020204030204" pitchFamily="34" charset="0"/>
              </a:rPr>
              <a:t>. Drawings, functional analysis, supervision views, and technical documentation of the equipment will be provided in Lithuanian. </a:t>
            </a:r>
          </a:p>
        </p:txBody>
      </p:sp>
      <p:pic>
        <p:nvPicPr>
          <p:cNvPr id="9" name="Image 8">
            <a:extLst>
              <a:ext uri="{FF2B5EF4-FFF2-40B4-BE49-F238E27FC236}">
                <a16:creationId xmlns:a16="http://schemas.microsoft.com/office/drawing/2014/main" id="{347A9FC7-A498-416C-BE24-9C3FCA5CF2BB}"/>
              </a:ext>
            </a:extLst>
          </p:cNvPr>
          <p:cNvPicPr>
            <a:picLocks noChangeAspect="1"/>
          </p:cNvPicPr>
          <p:nvPr/>
        </p:nvPicPr>
        <p:blipFill>
          <a:blip r:embed="rId4"/>
          <a:stretch>
            <a:fillRect/>
          </a:stretch>
        </p:blipFill>
        <p:spPr>
          <a:xfrm>
            <a:off x="107504" y="394611"/>
            <a:ext cx="2592288" cy="679705"/>
          </a:xfrm>
          <a:prstGeom prst="rect">
            <a:avLst/>
          </a:prstGeom>
        </p:spPr>
      </p:pic>
      <p:pic>
        <p:nvPicPr>
          <p:cNvPr id="10" name="Image 9">
            <a:extLst>
              <a:ext uri="{FF2B5EF4-FFF2-40B4-BE49-F238E27FC236}">
                <a16:creationId xmlns:a16="http://schemas.microsoft.com/office/drawing/2014/main" id="{2FAD06FB-72B8-452B-9F9A-53C8EF545E8D}"/>
              </a:ext>
            </a:extLst>
          </p:cNvPr>
          <p:cNvPicPr>
            <a:picLocks noChangeAspect="1"/>
          </p:cNvPicPr>
          <p:nvPr/>
        </p:nvPicPr>
        <p:blipFill>
          <a:blip r:embed="rId4"/>
          <a:stretch>
            <a:fillRect/>
          </a:stretch>
        </p:blipFill>
        <p:spPr>
          <a:xfrm>
            <a:off x="107504" y="384451"/>
            <a:ext cx="2592288" cy="679705"/>
          </a:xfrm>
          <a:prstGeom prst="rect">
            <a:avLst/>
          </a:prstGeom>
        </p:spPr>
      </p:pic>
    </p:spTree>
    <p:extLst>
      <p:ext uri="{BB962C8B-B14F-4D97-AF65-F5344CB8AC3E}">
        <p14:creationId xmlns:p14="http://schemas.microsoft.com/office/powerpoint/2010/main" val="1859154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7"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a:ea typeface="+mn-ea"/>
              <a:cs typeface="+mn-cs"/>
            </a:endParaRPr>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60432" y="6021288"/>
            <a:ext cx="504056" cy="736395"/>
          </a:xfrm>
          <a:prstGeom prst="rect">
            <a:avLst/>
          </a:prstGeom>
        </p:spPr>
      </p:pic>
      <p:pic>
        <p:nvPicPr>
          <p:cNvPr id="6" name="Image 5">
            <a:extLst>
              <a:ext uri="{FF2B5EF4-FFF2-40B4-BE49-F238E27FC236}">
                <a16:creationId xmlns:a16="http://schemas.microsoft.com/office/drawing/2014/main" id="{35A1125B-9969-4443-9F42-12E984589F6C}"/>
              </a:ext>
            </a:extLst>
          </p:cNvPr>
          <p:cNvPicPr>
            <a:picLocks noChangeAspect="1"/>
          </p:cNvPicPr>
          <p:nvPr/>
        </p:nvPicPr>
        <p:blipFill>
          <a:blip r:embed="rId4"/>
          <a:stretch>
            <a:fillRect/>
          </a:stretch>
        </p:blipFill>
        <p:spPr>
          <a:xfrm>
            <a:off x="107504" y="384451"/>
            <a:ext cx="2592288" cy="679705"/>
          </a:xfrm>
          <a:prstGeom prst="rect">
            <a:avLst/>
          </a:prstGeom>
        </p:spPr>
      </p:pic>
      <p:pic>
        <p:nvPicPr>
          <p:cNvPr id="2" name="Image 1">
            <a:extLst>
              <a:ext uri="{FF2B5EF4-FFF2-40B4-BE49-F238E27FC236}">
                <a16:creationId xmlns:a16="http://schemas.microsoft.com/office/drawing/2014/main" id="{9CC369A9-6058-4915-B370-21B19B32A1FA}"/>
              </a:ext>
            </a:extLst>
          </p:cNvPr>
          <p:cNvPicPr>
            <a:picLocks noChangeAspect="1"/>
          </p:cNvPicPr>
          <p:nvPr/>
        </p:nvPicPr>
        <p:blipFill>
          <a:blip r:embed="rId5"/>
          <a:stretch>
            <a:fillRect/>
          </a:stretch>
        </p:blipFill>
        <p:spPr>
          <a:xfrm>
            <a:off x="323528" y="1160758"/>
            <a:ext cx="7992888" cy="5310346"/>
          </a:xfrm>
          <a:prstGeom prst="rect">
            <a:avLst/>
          </a:prstGeom>
        </p:spPr>
      </p:pic>
    </p:spTree>
    <p:extLst>
      <p:ext uri="{BB962C8B-B14F-4D97-AF65-F5344CB8AC3E}">
        <p14:creationId xmlns:p14="http://schemas.microsoft.com/office/powerpoint/2010/main" val="330873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chniqu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3339</TotalTime>
  <Words>519</Words>
  <Application>Microsoft Office PowerPoint</Application>
  <PresentationFormat>Affichage à l'écran (4:3)</PresentationFormat>
  <Paragraphs>60</Paragraphs>
  <Slides>10</Slides>
  <Notes>10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Arial</vt:lpstr>
      <vt:lpstr>Calibri</vt:lpstr>
      <vt:lpstr>Franklin Gothic Book</vt:lpstr>
      <vt:lpstr>Lucida Handwriting</vt:lpstr>
      <vt:lpstr>Times New Roman</vt:lpstr>
      <vt:lpstr>Wingdings 2</vt:lpstr>
      <vt:lpstr>Technique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LECOCQ Micheline</dc:creator>
  <cp:lastModifiedBy>FAURE Michel</cp:lastModifiedBy>
  <cp:revision>228</cp:revision>
  <cp:lastPrinted>2014-10-06T08:14:17Z</cp:lastPrinted>
  <dcterms:created xsi:type="dcterms:W3CDTF">2013-07-23T13:50:44Z</dcterms:created>
  <dcterms:modified xsi:type="dcterms:W3CDTF">2019-06-27T17:36:45Z</dcterms:modified>
</cp:coreProperties>
</file>