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64" r:id="rId2"/>
  </p:sldMasterIdLst>
  <p:notesMasterIdLst>
    <p:notesMasterId r:id="rId63"/>
  </p:notesMasterIdLst>
  <p:handoutMasterIdLst>
    <p:handoutMasterId r:id="rId64"/>
  </p:handoutMasterIdLst>
  <p:sldIdLst>
    <p:sldId id="265" r:id="rId3"/>
    <p:sldId id="402" r:id="rId4"/>
    <p:sldId id="401" r:id="rId5"/>
    <p:sldId id="398" r:id="rId6"/>
    <p:sldId id="399" r:id="rId7"/>
    <p:sldId id="400" r:id="rId8"/>
    <p:sldId id="362" r:id="rId9"/>
    <p:sldId id="263" r:id="rId10"/>
    <p:sldId id="346" r:id="rId11"/>
    <p:sldId id="361" r:id="rId12"/>
    <p:sldId id="347" r:id="rId13"/>
    <p:sldId id="325" r:id="rId14"/>
    <p:sldId id="341" r:id="rId15"/>
    <p:sldId id="348" r:id="rId16"/>
    <p:sldId id="304" r:id="rId17"/>
    <p:sldId id="305" r:id="rId18"/>
    <p:sldId id="349" r:id="rId19"/>
    <p:sldId id="299" r:id="rId20"/>
    <p:sldId id="302" r:id="rId21"/>
    <p:sldId id="330" r:id="rId22"/>
    <p:sldId id="313" r:id="rId23"/>
    <p:sldId id="360" r:id="rId24"/>
    <p:sldId id="322" r:id="rId25"/>
    <p:sldId id="314" r:id="rId26"/>
    <p:sldId id="315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8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15B"/>
    <a:srgbClr val="003056"/>
    <a:srgbClr val="292929"/>
    <a:srgbClr val="002F56"/>
    <a:srgbClr val="D9DADB"/>
    <a:srgbClr val="87888A"/>
    <a:srgbClr val="5F5F5F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4" autoAdjust="0"/>
  </p:normalViewPr>
  <p:slideViewPr>
    <p:cSldViewPr showGuides="1">
      <p:cViewPr>
        <p:scale>
          <a:sx n="63" d="100"/>
          <a:sy n="63" d="100"/>
        </p:scale>
        <p:origin x="1380" y="60"/>
      </p:cViewPr>
      <p:guideLst>
        <p:guide orient="horz" pos="4188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F425-D9C6-49C1-8E34-1401FF97018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9806-F277-4A2B-9E53-851A8616B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0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DA44C-50F2-4762-854A-E839785939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1CEC-56E4-48D9-8A99-6F52B932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1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Reversing the direction of rotation thanks to the inverter or motor wiring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2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8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1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7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4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2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32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10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7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98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9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1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4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5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1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 mixing efficiency is less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the quantity in the tank makes it difficult and long to mix</a:t>
            </a:r>
          </a:p>
          <a:p>
            <a:endParaRPr lang="fr-FR" dirty="0" smtClean="0"/>
          </a:p>
          <a:p>
            <a:r>
              <a:rPr lang="fr-FR" dirty="0" smtClean="0"/>
              <a:t>Flow </a:t>
            </a:r>
            <a:r>
              <a:rPr lang="fr-FR" dirty="0" err="1" smtClean="0"/>
              <a:t>meter</a:t>
            </a:r>
            <a:r>
              <a:rPr lang="fr-FR" dirty="0" smtClean="0"/>
              <a:t>: if the flow of WM </a:t>
            </a:r>
            <a:r>
              <a:rPr lang="fr-FR" dirty="0" err="1" smtClean="0"/>
              <a:t>increase</a:t>
            </a:r>
            <a:r>
              <a:rPr lang="fr-FR" dirty="0" smtClean="0"/>
              <a:t>, the flow of additive </a:t>
            </a:r>
            <a:r>
              <a:rPr lang="fr-FR" dirty="0" err="1" smtClean="0"/>
              <a:t>increase</a:t>
            </a:r>
            <a:r>
              <a:rPr lang="fr-FR" dirty="0" smtClean="0"/>
              <a:t> in proportion of the WM (</a:t>
            </a:r>
            <a:r>
              <a:rPr lang="fr-FR" dirty="0" err="1" smtClean="0"/>
              <a:t>dosing</a:t>
            </a:r>
            <a:r>
              <a:rPr lang="fr-FR" baseline="0" dirty="0" smtClean="0"/>
              <a:t> at </a:t>
            </a:r>
            <a:r>
              <a:rPr lang="fr-FR" dirty="0" smtClean="0"/>
              <a:t>10% par </a:t>
            </a:r>
            <a:r>
              <a:rPr lang="fr-FR" dirty="0" err="1" smtClean="0"/>
              <a:t>example</a:t>
            </a:r>
            <a:r>
              <a:rPr lang="fr-FR" dirty="0" smtClean="0"/>
              <a:t>).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call </a:t>
            </a:r>
            <a:r>
              <a:rPr lang="fr-FR" dirty="0" err="1" smtClean="0"/>
              <a:t>that</a:t>
            </a:r>
            <a:r>
              <a:rPr lang="fr-FR" dirty="0" smtClean="0"/>
              <a:t> a « </a:t>
            </a:r>
            <a:r>
              <a:rPr lang="fr-FR" dirty="0" err="1" smtClean="0"/>
              <a:t>loop</a:t>
            </a:r>
            <a:r>
              <a:rPr lang="fr-FR" dirty="0" smtClean="0"/>
              <a:t> of </a:t>
            </a:r>
            <a:r>
              <a:rPr lang="fr-FR" dirty="0" err="1" smtClean="0"/>
              <a:t>regulation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1CEC-56E4-48D9-8A99-6F52B932D4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1295400"/>
            <a:ext cx="4000500" cy="1733550"/>
          </a:xfrm>
          <a:prstGeom prst="rect">
            <a:avLst/>
          </a:prstGeom>
        </p:spPr>
        <p:txBody>
          <a:bodyPr anchor="ctr"/>
          <a:lstStyle>
            <a:lvl1pPr marL="274320" indent="-274320" algn="l">
              <a:spcBef>
                <a:spcPts val="800"/>
              </a:spcBef>
              <a:spcAft>
                <a:spcPts val="400"/>
              </a:spcAft>
              <a:buFontTx/>
              <a:buBlip>
                <a:blip r:embed="rId2"/>
              </a:buBlip>
              <a:defRPr sz="24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  <a:lvl2pPr marL="274320" indent="0" algn="l">
              <a:lnSpc>
                <a:spcPts val="1500"/>
              </a:lnSpc>
              <a:spcBef>
                <a:spcPts val="1500"/>
              </a:spcBef>
              <a:buFont typeface="Arial" pitchFamily="34" charset="0"/>
              <a:buNone/>
              <a:defRPr sz="1600" b="1" i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229225" y="3048000"/>
            <a:ext cx="2800350" cy="3524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fr-FR" dirty="0" smtClean="0"/>
              <a:t>Date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238750" y="6496050"/>
            <a:ext cx="3505201" cy="3809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Author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47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400" y="1590675"/>
            <a:ext cx="7791092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FA9ED6-F7DB-48B4-A7DF-133B4B30F565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5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40689" y="2892425"/>
            <a:ext cx="7792427" cy="32035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3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399" y="1590675"/>
            <a:ext cx="7815263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E22E37-B8C8-4DB7-88C9-77CFB2208AAD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533399" y="2905125"/>
            <a:ext cx="7823421" cy="31908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RIGHT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908720"/>
            <a:ext cx="3937000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399" y="1590675"/>
            <a:ext cx="3962401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FC4037-42C0-44DD-9044-36D7E8B4A532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72000" y="1600200"/>
            <a:ext cx="3733800" cy="4495800"/>
          </a:xfrm>
          <a:prstGeom prst="snipRoundRect">
            <a:avLst>
              <a:gd name="adj1" fmla="val 8418"/>
              <a:gd name="adj2" fmla="val 0"/>
            </a:avLst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SIDE IM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73562" y="1590675"/>
            <a:ext cx="3943351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28674" y="1600200"/>
            <a:ext cx="3464169" cy="4495800"/>
          </a:xfrm>
          <a:prstGeom prst="snipRoundRect">
            <a:avLst>
              <a:gd name="adj1" fmla="val 8418"/>
              <a:gd name="adj2" fmla="val 0"/>
            </a:avLst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AC31EB-B6D7-45F4-9D54-73657358D1F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7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39750" y="1628776"/>
            <a:ext cx="3794760" cy="4467224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4499992" y="1628776"/>
            <a:ext cx="3794760" cy="4467224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29836E-1303-47BA-9B38-4C81A7D53BAE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IM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9750" y="1628775"/>
            <a:ext cx="7776666" cy="3098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87888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9750" y="4725144"/>
            <a:ext cx="7777163" cy="1152128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0A983C-B8C6-4A15-820E-57F90ABD7B47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9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RIGHT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24401" y="1976230"/>
            <a:ext cx="1816395" cy="108129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None/>
              <a:defRPr sz="1000" b="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  <a:lvl2pPr marL="274320" indent="-91440" algn="l" rtl="0">
              <a:buFont typeface="Arial" pitchFamily="34" charset="0"/>
              <a:buChar char="•"/>
              <a:defRPr sz="900" b="1" baseline="0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100" b="1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1"/>
            <a:r>
              <a:rPr lang="fr-FR" dirty="0" smtClean="0"/>
              <a:t>First Style</a:t>
            </a:r>
            <a:endParaRPr lang="en-US" dirty="0" smtClean="0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16995" y="1990725"/>
            <a:ext cx="1721985" cy="1062369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737100" y="3271631"/>
            <a:ext cx="1816395" cy="108129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None/>
              <a:defRPr sz="1000" b="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  <a:lvl2pPr marL="274320" indent="-91440" algn="l" rtl="0">
              <a:buFont typeface="Arial" pitchFamily="34" charset="0"/>
              <a:buChar char="•"/>
              <a:defRPr sz="900" b="1" baseline="0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100" b="1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1"/>
            <a:r>
              <a:rPr lang="fr-FR" dirty="0" smtClean="0"/>
              <a:t>First Style</a:t>
            </a:r>
            <a:endParaRPr lang="en-US" dirty="0" smtClean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623050" y="3271631"/>
            <a:ext cx="1721985" cy="1062369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730602" y="4570716"/>
            <a:ext cx="1816395" cy="108129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None/>
              <a:defRPr sz="1000" b="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  <a:lvl2pPr marL="274320" indent="-91440" algn="l" rtl="0">
              <a:buFont typeface="Arial" pitchFamily="34" charset="0"/>
              <a:buChar char="•"/>
              <a:defRPr sz="900" b="1" baseline="0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100" b="1">
                <a:solidFill>
                  <a:srgbClr val="1531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1"/>
            <a:r>
              <a:rPr lang="fr-FR" dirty="0" smtClean="0"/>
              <a:t>First Style</a:t>
            </a:r>
            <a:endParaRPr lang="en-US" dirty="0" smtClean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621314" y="4557993"/>
            <a:ext cx="1721985" cy="1062369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399" y="1590675"/>
            <a:ext cx="4038601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800C8A-AD5B-4B2B-A26A-55B07E48E50E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" hasCustomPrompt="1"/>
          </p:nvPr>
        </p:nvSpPr>
        <p:spPr>
          <a:xfrm>
            <a:off x="539749" y="1628775"/>
            <a:ext cx="3813175" cy="2185988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542800" y="3933056"/>
            <a:ext cx="3813175" cy="2185988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499992" y="3933056"/>
            <a:ext cx="3801690" cy="2185988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499992" y="1623839"/>
            <a:ext cx="3801690" cy="2185988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71B59D-12AF-42C7-9820-1948D292410D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0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52546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711325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C27-C8EE-4795-82FF-BAC9D22140EC}" type="datetime1">
              <a:rPr lang="fr-FR"/>
              <a:pPr>
                <a:defRPr/>
              </a:pPr>
              <a:t>28/06/2019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Food </a:t>
            </a:r>
            <a:r>
              <a:rPr lang="fr-FR" dirty="0" err="1" smtClean="0"/>
              <a:t>market</a:t>
            </a:r>
            <a:r>
              <a:rPr lang="fr-FR" dirty="0" smtClean="0"/>
              <a:t> – PCM </a:t>
            </a:r>
            <a:r>
              <a:rPr lang="fr-FR" dirty="0" err="1" smtClean="0"/>
              <a:t>Univeristy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CF24-C2D7-490F-AD61-E88817890C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6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6897687" cy="222637"/>
          </a:xfrm>
          <a:prstGeom prst="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3399" y="914400"/>
            <a:ext cx="7807326" cy="6857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Font typeface="Arial" pitchFamily="34" charset="0"/>
              <a:buNone/>
              <a:tabLst>
                <a:tab pos="177800" algn="l"/>
              </a:tabLst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SOMMAIRE // TABLE OF 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2925" y="1676399"/>
            <a:ext cx="78105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Tx/>
              <a:buBlip>
                <a:blip r:embed="rId2"/>
              </a:buBlip>
              <a:defRPr sz="16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ACA563-9832-4706-9848-A462EB45EE02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2926" y="914400"/>
            <a:ext cx="6362700" cy="5181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274320" algn="l">
              <a:spcBef>
                <a:spcPts val="300"/>
              </a:spcBef>
              <a:buFontTx/>
              <a:buBlip>
                <a:blip r:embed="rId2"/>
              </a:buBlip>
              <a:tabLst>
                <a:tab pos="177800" algn="l"/>
              </a:tabLst>
              <a:defRPr sz="3000" b="1" baseline="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0"/>
            <a:ext cx="6897687" cy="222637"/>
          </a:xfrm>
          <a:prstGeom prst="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3A045D-686A-4ED1-B0A3-B95F9D61FBF0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400" y="1590675"/>
            <a:ext cx="7791092" cy="4286597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68F424-E2FB-4A44-984B-D46878F23A04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3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BOTTOM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2925" y="4383087"/>
            <a:ext cx="7797800" cy="1712913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400" y="1590675"/>
            <a:ext cx="7791092" cy="450532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FDC982-47F5-4ACE-8669-A967CE8C6305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BOTTOM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400" y="1590675"/>
            <a:ext cx="7800976" cy="4286597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 sz="1400" b="1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1pPr>
            <a:lvl2pPr marL="182880" indent="0">
              <a:lnSpc>
                <a:spcPts val="1500"/>
              </a:lnSpc>
              <a:spcBef>
                <a:spcPts val="600"/>
              </a:spcBef>
              <a:buFont typeface="Arial" pitchFamily="34" charset="0"/>
              <a:buNone/>
              <a:defRPr sz="1200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2pPr>
            <a:lvl3pPr marL="640080" indent="-91440">
              <a:spcBef>
                <a:spcPts val="250"/>
              </a:spcBef>
              <a:buFont typeface="Arial" pitchFamily="34" charset="0"/>
              <a:buChar char="•"/>
              <a:defRPr sz="1100" b="0" baseline="0">
                <a:solidFill>
                  <a:srgbClr val="00305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First style</a:t>
            </a:r>
          </a:p>
          <a:p>
            <a:pPr lvl="2"/>
            <a:r>
              <a:rPr lang="fr-FR" dirty="0" smtClean="0"/>
              <a:t>Second style</a:t>
            </a:r>
            <a:endParaRPr lang="en-US" dirty="0" smtClean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9AFE88-2EF9-44DA-9196-78E70A7EE27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7608" y="4191000"/>
            <a:ext cx="2464317" cy="1676400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04608" y="4191000"/>
            <a:ext cx="2464317" cy="1676400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871608" y="4191000"/>
            <a:ext cx="2464317" cy="1676400"/>
          </a:xfrm>
          <a:prstGeom prst="snipRoundRect">
            <a:avLst>
              <a:gd name="adj1" fmla="val 16667"/>
              <a:gd name="adj2" fmla="val 0"/>
            </a:avLst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ULL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539750" y="1628774"/>
            <a:ext cx="7777163" cy="44672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1FB75B-5CCC-4951-B5B4-69FDED43C5B2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7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2209800" y="1628773"/>
            <a:ext cx="4822686" cy="446722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C89F95-7B0F-4004-A3EA-BC1BEF9363CE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ULL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908720"/>
            <a:ext cx="7777163" cy="6477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300"/>
              </a:spcBef>
              <a:buFontTx/>
              <a:buBlip>
                <a:blip r:embed="rId2"/>
              </a:buBlip>
              <a:defRPr sz="2000" b="1">
                <a:solidFill>
                  <a:srgbClr val="878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D4B63-8A6A-4F78-A5E8-C50885C9AFFD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6"/>
          </p:nvPr>
        </p:nvSpPr>
        <p:spPr>
          <a:xfrm>
            <a:off x="533400" y="1636713"/>
            <a:ext cx="7786688" cy="445928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5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H="1" flipV="1">
            <a:off x="4953001" y="3041943"/>
            <a:ext cx="4190999" cy="378226"/>
          </a:xfrm>
          <a:prstGeom prst="round1Rect">
            <a:avLst>
              <a:gd name="adj" fmla="val 33388"/>
            </a:avLst>
          </a:prstGeom>
          <a:solidFill>
            <a:srgbClr val="15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4953000" y="1303283"/>
            <a:ext cx="4191000" cy="17430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  <a:alpha val="80000"/>
                </a:schemeClr>
              </a:gs>
              <a:gs pos="0">
                <a:schemeClr val="bg1">
                  <a:lumMod val="75000"/>
                  <a:alpha val="40000"/>
                </a:schemeClr>
              </a:gs>
            </a:gsLst>
            <a:lin ang="5400000" scaled="0"/>
          </a:gra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5026"/>
            <a:ext cx="2066489" cy="11185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" y="6505575"/>
            <a:ext cx="9144002" cy="352425"/>
          </a:xfrm>
          <a:prstGeom prst="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32561"/>
            <a:ext cx="9144000" cy="525439"/>
          </a:xfrm>
          <a:prstGeom prst="rect">
            <a:avLst/>
          </a:prstGeom>
          <a:solidFill>
            <a:srgbClr val="15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18362" y="0"/>
            <a:ext cx="1117601" cy="222637"/>
          </a:xfrm>
          <a:prstGeom prst="rect">
            <a:avLst/>
          </a:prstGeom>
          <a:solidFill>
            <a:srgbClr val="15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2" y="0"/>
            <a:ext cx="7215981" cy="222637"/>
          </a:xfrm>
          <a:prstGeom prst="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43899" y="0"/>
            <a:ext cx="800101" cy="222637"/>
          </a:xfrm>
          <a:prstGeom prst="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80" y="295276"/>
            <a:ext cx="1112839" cy="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65" y="6514178"/>
            <a:ext cx="1184554" cy="1774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97686" y="6405791"/>
            <a:ext cx="1589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 rot="16200000">
            <a:off x="8671733" y="5617982"/>
            <a:ext cx="590911" cy="365125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D2F000-28C5-49FF-91D2-0948BA574CD5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NAME OF PRESENTATION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47650" y="6328865"/>
            <a:ext cx="533400" cy="52913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0CCCE00-0614-4004-8D85-CF3C06CC0D42}" type="slidenum">
              <a:rPr lang="en-US" b="1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7" r:id="rId2"/>
    <p:sldLayoutId id="2147483681" r:id="rId3"/>
    <p:sldLayoutId id="2147483683" r:id="rId4"/>
    <p:sldLayoutId id="2147483675" r:id="rId5"/>
    <p:sldLayoutId id="2147483685" r:id="rId6"/>
    <p:sldLayoutId id="2147483686" r:id="rId7"/>
    <p:sldLayoutId id="2147483692" r:id="rId8"/>
    <p:sldLayoutId id="2147483676" r:id="rId9"/>
    <p:sldLayoutId id="2147483677" r:id="rId10"/>
    <p:sldLayoutId id="2147483679" r:id="rId11"/>
    <p:sldLayoutId id="2147483688" r:id="rId12"/>
    <p:sldLayoutId id="2147483680" r:id="rId13"/>
    <p:sldLayoutId id="2147483687" r:id="rId14"/>
    <p:sldLayoutId id="2147483666" r:id="rId15"/>
    <p:sldLayoutId id="2147483689" r:id="rId16"/>
    <p:sldLayoutId id="2147483697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54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51.emf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5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3.png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47.emf"/><Relationship Id="rId15" Type="http://schemas.openxmlformats.org/officeDocument/2006/relationships/image" Target="../media/image50.emf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56.emf"/><Relationship Id="rId10" Type="http://schemas.openxmlformats.org/officeDocument/2006/relationships/image" Target="../media/image52.png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55.emf"/><Relationship Id="rId30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9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hyperlink" Target="dosymix%20rotation%20OK%201.mp4" TargetMode="External"/><Relationship Id="rId4" Type="http://schemas.openxmlformats.org/officeDocument/2006/relationships/hyperlink" Target="VIDEO_DOSYMIX-PCM.mp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emf"/><Relationship Id="rId4" Type="http://schemas.openxmlformats.org/officeDocument/2006/relationships/image" Target="../media/image8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PCM en el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rubro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alimenticio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Julio 2019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Ricardo Araya Palacios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68F424-E2FB-4A44-984B-D46878F23A04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10</a:t>
            </a:fld>
            <a:endParaRPr lang="en-US" dirty="0"/>
          </a:p>
        </p:txBody>
      </p:sp>
      <p:sp>
        <p:nvSpPr>
          <p:cNvPr id="7" name="TextBox 1"/>
          <p:cNvSpPr txBox="1">
            <a:spLocks noGrp="1"/>
          </p:cNvSpPr>
          <p:nvPr>
            <p:ph type="body" sz="quarter" idx="13"/>
          </p:nvPr>
        </p:nvSpPr>
        <p:spPr>
          <a:xfrm>
            <a:off x="520566" y="2708920"/>
            <a:ext cx="7791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15315B"/>
                </a:solidFill>
              </a:rPr>
              <a:t>3</a:t>
            </a:r>
            <a:r>
              <a:rPr lang="fr-FR" sz="3600" b="1" dirty="0" smtClean="0">
                <a:solidFill>
                  <a:srgbClr val="15315B"/>
                </a:solidFill>
              </a:rPr>
              <a:t>.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BOMBAS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CAVIDAD PROGRESIVA 				MOINEAU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™</a:t>
            </a:r>
            <a:endParaRPr lang="fr-FR" sz="2800" b="1" dirty="0">
              <a:solidFill>
                <a:srgbClr val="153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es-CL" dirty="0" smtClean="0"/>
              <a:t>Productos frágiles – Abrasivos – con partículas</a:t>
            </a:r>
          </a:p>
          <a:p>
            <a:r>
              <a:rPr lang="es-CL" dirty="0" smtClean="0"/>
              <a:t>Bomba de desplazamiento positivo</a:t>
            </a:r>
          </a:p>
          <a:p>
            <a:r>
              <a:rPr lang="es-CL" dirty="0" smtClean="0"/>
              <a:t>Reversible</a:t>
            </a:r>
          </a:p>
          <a:p>
            <a:r>
              <a:rPr lang="es-CL" dirty="0" smtClean="0"/>
              <a:t>Flujo continuo sin pulsación</a:t>
            </a:r>
          </a:p>
          <a:p>
            <a:r>
              <a:rPr lang="es-CL" dirty="0" smtClean="0"/>
              <a:t>Alta capacidad de succión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smtClean="0"/>
              <a:t>BOMBAS MOINEAU™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| PRESENTACION TRANSFERENCIA</a:t>
            </a:r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11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1" y="1772816"/>
            <a:ext cx="65055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2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8016090" cy="32403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12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3.1 </a:t>
            </a:r>
            <a:r>
              <a:rPr lang="es-CL" dirty="0" smtClean="0"/>
              <a:t>Bomba</a:t>
            </a:r>
            <a:r>
              <a:rPr lang="en-US" dirty="0" smtClean="0"/>
              <a:t> </a:t>
            </a:r>
            <a:r>
              <a:rPr lang="en-US" dirty="0" smtClean="0"/>
              <a:t>PCM HyCare™ 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31916" y="530120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La bomba de cavidad progresiva más higiénica disponible en el mercado</a:t>
            </a:r>
            <a:r>
              <a:rPr lang="fr-FR" b="1" dirty="0" smtClean="0">
                <a:solidFill>
                  <a:srgbClr val="002060"/>
                </a:solidFill>
              </a:rPr>
              <a:t>!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20339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1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3.1 </a:t>
            </a:r>
            <a:r>
              <a:rPr lang="es-CL" dirty="0" smtClean="0"/>
              <a:t>Bomba</a:t>
            </a:r>
            <a:r>
              <a:rPr lang="en-US" dirty="0" smtClean="0"/>
              <a:t> </a:t>
            </a:r>
            <a:r>
              <a:rPr lang="en-US" dirty="0" smtClean="0"/>
              <a:t>PCM </a:t>
            </a:r>
            <a:r>
              <a:rPr lang="en-US" dirty="0"/>
              <a:t>HyCare™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13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1772816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rgbClr val="15315B"/>
                </a:solidFill>
              </a:rPr>
              <a:t>Cuidado de la textura de los fluidos frágiles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rgbClr val="15315B"/>
                </a:solidFill>
              </a:rPr>
              <a:t>Diseño optimizado para la limpieza en situ (CIP)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1600" dirty="0" smtClean="0">
              <a:solidFill>
                <a:srgbClr val="15315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rgbClr val="15315B"/>
                </a:solidFill>
              </a:rPr>
              <a:t>Eje flexible de titanio Duraflex sin zona posible de retención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15315B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endParaRPr lang="en-US" sz="1400" b="1" dirty="0" smtClean="0">
              <a:solidFill>
                <a:schemeClr val="tx2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220072" y="1772815"/>
            <a:ext cx="3379246" cy="3907239"/>
            <a:chOff x="4062815" y="1403484"/>
            <a:chExt cx="4536504" cy="410293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" t="3453"/>
            <a:stretch/>
          </p:blipFill>
          <p:spPr bwMode="auto">
            <a:xfrm>
              <a:off x="4992893" y="2245513"/>
              <a:ext cx="3413701" cy="326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4062815" y="1403484"/>
              <a:ext cx="4536504" cy="63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ctr"/>
              <a:r>
                <a:rPr lang="es-CL" sz="1100" dirty="0" smtClean="0">
                  <a:solidFill>
                    <a:srgbClr val="15315B"/>
                  </a:solidFill>
                </a:rPr>
                <a:t>Comparación del caudal de deslizamiento entre  bombas  </a:t>
              </a:r>
              <a:r>
                <a:rPr lang="es-CL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Moineau™ </a:t>
              </a:r>
              <a:r>
                <a:rPr lang="es-CL" sz="1100" dirty="0" smtClean="0">
                  <a:solidFill>
                    <a:srgbClr val="15315B"/>
                  </a:solidFill>
                </a:rPr>
                <a:t>y bombas de </a:t>
              </a:r>
              <a:r>
                <a:rPr lang="es-CL" sz="1100" dirty="0" smtClean="0">
                  <a:solidFill>
                    <a:srgbClr val="FFC000"/>
                  </a:solidFill>
                </a:rPr>
                <a:t>lóbulos</a:t>
              </a:r>
              <a:endParaRPr lang="es-CL" sz="11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35" y="764704"/>
            <a:ext cx="2607840" cy="77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7730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38596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07" y="4870186"/>
            <a:ext cx="1036023" cy="6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39552" y="1800929"/>
            <a:ext cx="7791092" cy="4286597"/>
          </a:xfrm>
        </p:spPr>
        <p:txBody>
          <a:bodyPr/>
          <a:lstStyle/>
          <a:p>
            <a:r>
              <a:rPr lang="es-CL" dirty="0" smtClean="0"/>
              <a:t>Características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Materiales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.1 </a:t>
            </a:r>
            <a:r>
              <a:rPr lang="es-CL" dirty="0" smtClean="0"/>
              <a:t>Bomba</a:t>
            </a:r>
            <a:r>
              <a:rPr lang="en-US" dirty="0" smtClean="0"/>
              <a:t> </a:t>
            </a:r>
            <a:r>
              <a:rPr lang="en-US" dirty="0"/>
              <a:t>PCM HyCare™ 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PRESENTACION TRANSFERENCIA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603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21926"/>
              </p:ext>
            </p:extLst>
          </p:nvPr>
        </p:nvGraphicFramePr>
        <p:xfrm>
          <a:off x="1979712" y="2420888"/>
          <a:ext cx="4572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Caudal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Presión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Partículas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002060"/>
                          </a:solidFill>
                        </a:rPr>
                        <a:t>40 m3/h</a:t>
                      </a:r>
                      <a:endParaRPr lang="fr-FR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002060"/>
                          </a:solidFill>
                        </a:rPr>
                        <a:t>16 bar</a:t>
                      </a:r>
                      <a:endParaRPr lang="fr-FR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r>
                        <a:rPr lang="fr-FR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b="0" dirty="0" smtClean="0">
                          <a:solidFill>
                            <a:srgbClr val="002060"/>
                          </a:solidFill>
                        </a:rPr>
                        <a:t>mm</a:t>
                      </a:r>
                      <a:endParaRPr lang="fr-FR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44366"/>
              </p:ext>
            </p:extLst>
          </p:nvPr>
        </p:nvGraphicFramePr>
        <p:xfrm>
          <a:off x="1547664" y="4149080"/>
          <a:ext cx="61753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Cuerpo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Conexiones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Estator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Rotor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CIP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316L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SMS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NBR 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316L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Vertical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Clamp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FKM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329LN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noProof="0" dirty="0" smtClean="0">
                          <a:solidFill>
                            <a:srgbClr val="002060"/>
                          </a:solidFill>
                        </a:rPr>
                        <a:t>Lateral</a:t>
                      </a:r>
                      <a:endParaRPr lang="es-CL" b="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15</a:t>
            </a:fld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3.2 </a:t>
            </a:r>
            <a:r>
              <a:rPr lang="en-US" dirty="0" smtClean="0"/>
              <a:t>Bomba PCM EcoMoineau™C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0" y="1430716"/>
            <a:ext cx="6480720" cy="364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515719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La bomba de cavidad progresiva más pequeña disponible en el mercado</a:t>
            </a:r>
            <a:r>
              <a:rPr lang="fr-FR" b="1" dirty="0" smtClean="0">
                <a:solidFill>
                  <a:srgbClr val="002060"/>
                </a:solidFill>
              </a:rPr>
              <a:t>!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16</a:t>
            </a:fld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3.2 </a:t>
            </a:r>
            <a:r>
              <a:rPr lang="en-US" dirty="0"/>
              <a:t>Bomba PCM EcoMoineau™C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40744"/>
            <a:ext cx="23526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0882"/>
            <a:ext cx="2674863" cy="150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191683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2060"/>
                </a:solidFill>
              </a:rPr>
              <a:t>Bomba Eco-diseñada</a:t>
            </a:r>
          </a:p>
          <a:p>
            <a:pPr algn="ctr"/>
            <a:r>
              <a:rPr lang="es-CL" b="1" dirty="0" smtClean="0">
                <a:solidFill>
                  <a:srgbClr val="002060"/>
                </a:solidFill>
              </a:rPr>
              <a:t>Bajar los costos del ciclo de vida </a:t>
            </a:r>
          </a:p>
          <a:p>
            <a:endParaRPr lang="es-CL" dirty="0" smtClean="0">
              <a:solidFill>
                <a:srgbClr val="002060"/>
              </a:solidFill>
            </a:endParaRPr>
          </a:p>
          <a:p>
            <a:endParaRPr lang="es-CL" dirty="0" smtClean="0">
              <a:solidFill>
                <a:srgbClr val="002060"/>
              </a:solidFill>
            </a:endParaRPr>
          </a:p>
          <a:p>
            <a:pPr algn="ctr"/>
            <a:r>
              <a:rPr lang="es-CL" dirty="0" smtClean="0">
                <a:solidFill>
                  <a:srgbClr val="002060"/>
                </a:solidFill>
              </a:rPr>
              <a:t>Fácil mantenimiento</a:t>
            </a:r>
          </a:p>
          <a:p>
            <a:pPr algn="ctr"/>
            <a:endParaRPr lang="es-CL" dirty="0" smtClean="0">
              <a:solidFill>
                <a:srgbClr val="002060"/>
              </a:solidFill>
            </a:endParaRPr>
          </a:p>
          <a:p>
            <a:pPr algn="ctr"/>
            <a:r>
              <a:rPr lang="es-CL" dirty="0" smtClean="0">
                <a:solidFill>
                  <a:srgbClr val="002060"/>
                </a:solidFill>
              </a:rPr>
              <a:t>Reducción del consumo de energía</a:t>
            </a:r>
          </a:p>
          <a:p>
            <a:pPr algn="ctr"/>
            <a:endParaRPr lang="es-CL" dirty="0" smtClean="0">
              <a:solidFill>
                <a:srgbClr val="002060"/>
              </a:solidFill>
            </a:endParaRPr>
          </a:p>
          <a:p>
            <a:pPr algn="ctr"/>
            <a:endParaRPr lang="es-CL" dirty="0" smtClean="0">
              <a:solidFill>
                <a:srgbClr val="002060"/>
              </a:solidFill>
            </a:endParaRPr>
          </a:p>
          <a:p>
            <a:pPr algn="ctr"/>
            <a:r>
              <a:rPr lang="es-CL" dirty="0" smtClean="0">
                <a:solidFill>
                  <a:srgbClr val="002060"/>
                </a:solidFill>
              </a:rPr>
              <a:t>Dimensiones reducidas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35" y="4077072"/>
            <a:ext cx="3535412" cy="19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 smtClean="0"/>
              <a:t>Bomba integrada</a:t>
            </a:r>
          </a:p>
          <a:p>
            <a:pPr lvl="1"/>
            <a:r>
              <a:rPr lang="es-CL" sz="1400" dirty="0" smtClean="0"/>
              <a:t>Con sello mecánico simple</a:t>
            </a:r>
          </a:p>
          <a:p>
            <a:pPr lvl="1"/>
            <a:r>
              <a:rPr lang="es-CL" sz="1400" dirty="0" smtClean="0"/>
              <a:t>Para fluidos no pegajosos y poco abrasivos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Bomba Monobloc</a:t>
            </a:r>
          </a:p>
          <a:p>
            <a:pPr lvl="1"/>
            <a:r>
              <a:rPr lang="es-CL" sz="1400" dirty="0" smtClean="0"/>
              <a:t>Opciones de sellos mecánicos</a:t>
            </a:r>
          </a:p>
          <a:p>
            <a:pPr lvl="1"/>
            <a:r>
              <a:rPr lang="es-CL" sz="1400" dirty="0" smtClean="0"/>
              <a:t>Para fluidos pegajosos y abrasivos</a:t>
            </a:r>
          </a:p>
          <a:p>
            <a:endParaRPr lang="es-CL" dirty="0" smtClean="0"/>
          </a:p>
          <a:p>
            <a:r>
              <a:rPr lang="es-CL" dirty="0" smtClean="0"/>
              <a:t>Bomba eje libre con rodamiento</a:t>
            </a:r>
          </a:p>
          <a:p>
            <a:pPr lvl="1"/>
            <a:r>
              <a:rPr lang="es-CL" sz="1400" dirty="0" smtClean="0"/>
              <a:t>Bomba ensamblada sobre el rodamiento</a:t>
            </a:r>
          </a:p>
          <a:p>
            <a:pPr lvl="1"/>
            <a:r>
              <a:rPr lang="es-CL" sz="1400" dirty="0" smtClean="0"/>
              <a:t>Para fluidos pegajosos y abrasivos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3.2 </a:t>
            </a:r>
            <a:r>
              <a:rPr lang="en-US" dirty="0"/>
              <a:t>Bomba PCM EcoMoineau™C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| PRESENTACION TRANSFERENCIA</a:t>
            </a:r>
            <a:endParaRPr lang="en-US" dirty="0"/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3782"/>
            <a:ext cx="27305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8971"/>
            <a:ext cx="3168352" cy="83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18" y="4604687"/>
            <a:ext cx="2352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32" y="406238"/>
            <a:ext cx="26765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18</a:t>
            </a:fld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3.2 </a:t>
            </a:r>
            <a:r>
              <a:rPr lang="en-US" dirty="0"/>
              <a:t>Bomba PCM EcoMoineau™C</a:t>
            </a:r>
          </a:p>
        </p:txBody>
      </p:sp>
      <p:sp>
        <p:nvSpPr>
          <p:cNvPr id="30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39552" y="1800929"/>
            <a:ext cx="7791092" cy="4286597"/>
          </a:xfrm>
        </p:spPr>
        <p:txBody>
          <a:bodyPr/>
          <a:lstStyle/>
          <a:p>
            <a:r>
              <a:rPr lang="es-CL" dirty="0" smtClean="0"/>
              <a:t>Características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Materiales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15041"/>
              </p:ext>
            </p:extLst>
          </p:nvPr>
        </p:nvGraphicFramePr>
        <p:xfrm>
          <a:off x="2339752" y="2348880"/>
          <a:ext cx="464058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Caudal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Presión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Partículas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250m3/h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24bar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40mm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08617"/>
              </p:ext>
            </p:extLst>
          </p:nvPr>
        </p:nvGraphicFramePr>
        <p:xfrm>
          <a:off x="755576" y="4221088"/>
          <a:ext cx="769874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5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Cuerpo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Conexiones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Estator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Rotor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Opciones en el cuerpo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SS316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SMS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NBR Food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329</a:t>
                      </a:r>
                      <a:r>
                        <a:rPr lang="es-CL" baseline="0" noProof="0" dirty="0" smtClean="0">
                          <a:solidFill>
                            <a:srgbClr val="002060"/>
                          </a:solidFill>
                        </a:rPr>
                        <a:t> LN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Enjuague por encima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SS316L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CLAMP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FKM 3A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SS420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Vaciado por abajo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1"/>
            <a:ext cx="26765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19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3" y="909092"/>
            <a:ext cx="5256584" cy="647700"/>
          </a:xfrm>
        </p:spPr>
        <p:txBody>
          <a:bodyPr/>
          <a:lstStyle/>
          <a:p>
            <a:r>
              <a:rPr lang="en-US" dirty="0" smtClean="0"/>
              <a:t>3.4 </a:t>
            </a:r>
            <a:r>
              <a:rPr lang="es-CL" dirty="0" smtClean="0"/>
              <a:t>Bombas PCM Moineau™para fluidos con Alta Viscosidad</a:t>
            </a:r>
            <a:endParaRPr lang="es-CL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5688632" cy="176650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1544"/>
            <a:ext cx="5662878" cy="2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07939" y="3284984"/>
            <a:ext cx="175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Bomba LVA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53732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Bomba GVA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960"/>
            <a:ext cx="2620242" cy="131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CONTENIDO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1-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PORQUE PCM ?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2-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MERCADOS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3-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BOMBAS CAVIDAD PROGRESIVA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4-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BOMBAS PCM DELASCO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5-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MEZCLADORES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6C27-C8EE-4795-82FF-BAC9D22140EC}" type="datetime1">
              <a:rPr lang="fr-FR" smtClean="0"/>
              <a:pPr>
                <a:defRPr/>
              </a:pPr>
              <a:t>28/06/2019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Food market – PCM Univeristy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81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20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5472607" cy="647700"/>
          </a:xfrm>
        </p:spPr>
        <p:txBody>
          <a:bodyPr/>
          <a:lstStyle/>
          <a:p>
            <a:r>
              <a:rPr lang="en-US" dirty="0" smtClean="0"/>
              <a:t>3.4.1 </a:t>
            </a:r>
            <a:r>
              <a:rPr lang="es-CL" dirty="0" smtClean="0"/>
              <a:t>Bombas PCM Moineau™LVA para fluidos con Alta Viscosidad </a:t>
            </a:r>
            <a:r>
              <a:rPr lang="en-US" dirty="0" smtClean="0"/>
              <a:t>- 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528379" cy="376419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09" y="548680"/>
            <a:ext cx="2799259" cy="13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70689"/>
              </p:ext>
            </p:extLst>
          </p:nvPr>
        </p:nvGraphicFramePr>
        <p:xfrm>
          <a:off x="1691680" y="5229200"/>
          <a:ext cx="6619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Caudal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Presión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Viscosidad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Partículas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400m3/h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20bar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1,000,000cPo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70mm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21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5616624" cy="647700"/>
          </a:xfrm>
        </p:spPr>
        <p:txBody>
          <a:bodyPr/>
          <a:lstStyle/>
          <a:p>
            <a:r>
              <a:rPr lang="en-US" dirty="0" smtClean="0"/>
              <a:t>3.4.2 </a:t>
            </a:r>
            <a:r>
              <a:rPr lang="es-CL" dirty="0" smtClean="0"/>
              <a:t>Bombas PCM Moineau™GVA para fluidos con Alta Viscosidad y Pegajosos</a:t>
            </a:r>
            <a:endParaRPr lang="es-C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12360" cy="390618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798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46112"/>
              </p:ext>
            </p:extLst>
          </p:nvPr>
        </p:nvGraphicFramePr>
        <p:xfrm>
          <a:off x="1547664" y="4912112"/>
          <a:ext cx="6599004" cy="8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44"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Caudal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Presión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Viscosidad 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 smtClean="0"/>
                        <a:t>Partículas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50m3/h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24bar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1,000,000cPo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40mm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68F424-E2FB-4A44-984B-D46878F23A04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22</a:t>
            </a:fld>
            <a:endParaRPr lang="en-US" dirty="0"/>
          </a:p>
        </p:txBody>
      </p:sp>
      <p:sp>
        <p:nvSpPr>
          <p:cNvPr id="7" name="TextBox 1"/>
          <p:cNvSpPr txBox="1">
            <a:spLocks noGrp="1"/>
          </p:cNvSpPr>
          <p:nvPr>
            <p:ph type="body" sz="quarter" idx="13"/>
          </p:nvPr>
        </p:nvSpPr>
        <p:spPr>
          <a:xfrm>
            <a:off x="533400" y="1590675"/>
            <a:ext cx="7791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>
              <a:solidFill>
                <a:srgbClr val="15315B"/>
              </a:solidFill>
            </a:endParaRPr>
          </a:p>
          <a:p>
            <a:endParaRPr lang="fr-FR" sz="3600" dirty="0" smtClean="0">
              <a:solidFill>
                <a:srgbClr val="15315B"/>
              </a:solidFill>
            </a:endParaRPr>
          </a:p>
          <a:p>
            <a:r>
              <a:rPr lang="fr-FR" sz="3600" dirty="0" smtClean="0">
                <a:solidFill>
                  <a:srgbClr val="15315B"/>
                </a:solidFill>
              </a:rPr>
              <a:t>4</a:t>
            </a:r>
            <a:r>
              <a:rPr lang="fr-FR" sz="3600" b="1" dirty="0" smtClean="0">
                <a:solidFill>
                  <a:srgbClr val="15315B"/>
                </a:solidFill>
              </a:rPr>
              <a:t>.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BOMBAS PCM DELASCO™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23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4.BOMBAS </a:t>
            </a:r>
            <a:r>
              <a:rPr lang="en-US" dirty="0" smtClean="0"/>
              <a:t>DELASCO™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2" y="1844824"/>
            <a:ext cx="2190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12" y="1944836"/>
            <a:ext cx="1790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1" y="1665218"/>
            <a:ext cx="1581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012" y="4102249"/>
            <a:ext cx="72753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Productos frágiles – Abrasivos – Corrosivos – Con muy alto contenido de solidos</a:t>
            </a:r>
          </a:p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Bomba de desplazamiento positivo</a:t>
            </a:r>
          </a:p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Reversible y marcha en seco</a:t>
            </a:r>
          </a:p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Flujo pulsante</a:t>
            </a:r>
          </a:p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Alta capacidad de succión</a:t>
            </a:r>
          </a:p>
          <a:p>
            <a:pPr marL="182880" lvl="0" indent="-18288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CL" sz="1400" b="1" dirty="0" smtClean="0">
                <a:solidFill>
                  <a:srgbClr val="003056"/>
                </a:solidFill>
                <a:latin typeface="Arial" pitchFamily="34" charset="0"/>
                <a:cs typeface="Arial" pitchFamily="34" charset="0"/>
              </a:rPr>
              <a:t>Sin sello</a:t>
            </a:r>
            <a:endParaRPr lang="es-CL" sz="1400" b="1" dirty="0">
              <a:solidFill>
                <a:srgbClr val="0030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4-1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BOMBAS DELASCO™ SERIE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DL/DX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62173"/>
            <a:ext cx="4104456" cy="452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25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0" y="908720"/>
            <a:ext cx="7777163" cy="647700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-1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BOMBAS DELASCO™ SERIE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DL/DX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0432"/>
            <a:ext cx="1691010" cy="18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83" y="3861048"/>
            <a:ext cx="1996673" cy="20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75034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9 </a:t>
            </a:r>
            <a:r>
              <a:rPr lang="es-CL" dirty="0" smtClean="0">
                <a:solidFill>
                  <a:srgbClr val="002060"/>
                </a:solidFill>
              </a:rPr>
              <a:t>Modelos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DL12 </a:t>
            </a:r>
            <a:r>
              <a:rPr lang="fr-FR" dirty="0" smtClean="0">
                <a:solidFill>
                  <a:srgbClr val="002060"/>
                </a:solidFill>
              </a:rPr>
              <a:t>– DL18 – DL25 – DL35 – DL45 – DL55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DX65 – DX80 – DX100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580" y="40050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Tubo de Nitrilo alimenticio</a:t>
            </a:r>
            <a:endParaRPr lang="es-CL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51108"/>
              </p:ext>
            </p:extLst>
          </p:nvPr>
        </p:nvGraphicFramePr>
        <p:xfrm>
          <a:off x="757664" y="4734446"/>
          <a:ext cx="496437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Presión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Temperatura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12bars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80°C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50285"/>
              </p:ext>
            </p:extLst>
          </p:nvPr>
        </p:nvGraphicFramePr>
        <p:xfrm>
          <a:off x="611560" y="2780928"/>
          <a:ext cx="57537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Caudal</a:t>
                      </a:r>
                      <a:r>
                        <a:rPr lang="es-CL" baseline="0" noProof="0" dirty="0" smtClean="0"/>
                        <a:t>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Presión</a:t>
                      </a:r>
                      <a:r>
                        <a:rPr lang="es-CL" baseline="0" noProof="0" dirty="0" smtClean="0"/>
                        <a:t> Max</a:t>
                      </a:r>
                      <a:endParaRPr lang="es-C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/>
                        <a:t>Viscosidad Max</a:t>
                      </a:r>
                      <a:endParaRPr lang="es-C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65m3/h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15bar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 smtClean="0">
                          <a:solidFill>
                            <a:srgbClr val="002060"/>
                          </a:solidFill>
                        </a:rPr>
                        <a:t>40,000cPo</a:t>
                      </a:r>
                      <a:endParaRPr lang="es-CL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2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26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303313" y="2240280"/>
            <a:ext cx="453201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5400" b="1" dirty="0" smtClean="0">
                <a:solidFill>
                  <a:schemeClr val="bg1">
                    <a:lumMod val="50000"/>
                  </a:schemeClr>
                </a:solidFill>
              </a:rPr>
              <a:t>Mezcladores</a:t>
            </a:r>
          </a:p>
          <a:p>
            <a:pPr algn="ctr"/>
            <a:endParaRPr lang="es-CL" sz="5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</a:rPr>
              <a:t>Dosymix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™&amp;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</a:rPr>
              <a:t>Dostam</a:t>
            </a:r>
            <a:endParaRPr lang="es-CL" sz="32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54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5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5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862167" y="2564904"/>
            <a:ext cx="441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15315B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8D8889-3BEB-490B-8249-05D87A20797E}" type="slidenum">
              <a:rPr lang="fr-FR" smtClean="0">
                <a:solidFill>
                  <a:schemeClr val="bg2"/>
                </a:solidFill>
              </a:rPr>
              <a:pPr eaLnBrk="1" hangingPunct="1"/>
              <a:t>27</a:t>
            </a:fld>
            <a:r>
              <a:rPr lang="fr-FR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CONTENIDO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84314"/>
            <a:ext cx="8291513" cy="4608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Contexto</a:t>
            </a:r>
          </a:p>
          <a:p>
            <a:pPr marL="0" indent="0" eaLnBrk="1" hangingPunct="1">
              <a:buNone/>
            </a:pPr>
            <a:endParaRPr lang="es-CL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Porque elegir PCM?</a:t>
            </a:r>
          </a:p>
          <a:p>
            <a:pPr marL="0" indent="0" eaLnBrk="1" hangingPunct="1">
              <a:buNone/>
            </a:pPr>
            <a:endParaRPr lang="es-CL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Mezclador Dinámico o estático?</a:t>
            </a:r>
          </a:p>
          <a:p>
            <a:pPr marL="0" indent="0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Dosymix™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</a:rPr>
              <a:t>(Mezclador Dinámico)</a:t>
            </a:r>
          </a:p>
          <a:p>
            <a:pPr marL="0" indent="0">
              <a:buNone/>
            </a:pPr>
            <a:endParaRPr lang="es-CL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Dostam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</a:rPr>
              <a:t>(Mezclador Estático)</a:t>
            </a:r>
          </a:p>
          <a:p>
            <a:pPr marL="0" indent="0">
              <a:buNone/>
            </a:pPr>
            <a:endParaRPr lang="es-CL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s-CL" sz="2000" b="1" dirty="0" smtClean="0">
                <a:solidFill>
                  <a:schemeClr val="bg1">
                    <a:lumMod val="65000"/>
                  </a:schemeClr>
                </a:solidFill>
              </a:rPr>
              <a:t>	 Dosymix™  &amp; Dostam limitaciones de uso </a:t>
            </a:r>
          </a:p>
          <a:p>
            <a:pPr marL="0" indent="0">
              <a:buNone/>
            </a:pP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2687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5315B"/>
                </a:solidFill>
              </a:rPr>
              <a:t>1</a:t>
            </a:r>
            <a:r>
              <a:rPr lang="fr-FR" sz="3600" b="1" dirty="0" smtClean="0">
                <a:solidFill>
                  <a:srgbClr val="15315B"/>
                </a:solidFill>
              </a:rPr>
              <a:t>.</a:t>
            </a:r>
            <a:endParaRPr lang="fr-FR" sz="3600" b="1" dirty="0">
              <a:solidFill>
                <a:srgbClr val="15315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9888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F56"/>
                </a:solidFill>
              </a:rPr>
              <a:t>2.</a:t>
            </a:r>
            <a:endParaRPr lang="fr-FR" sz="3600" b="1" dirty="0">
              <a:solidFill>
                <a:srgbClr val="002F5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7809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F56"/>
                </a:solidFill>
              </a:rPr>
              <a:t>3</a:t>
            </a:r>
            <a:r>
              <a:rPr lang="fr-FR" sz="3600" b="1" dirty="0" smtClean="0">
                <a:solidFill>
                  <a:srgbClr val="002F56"/>
                </a:solidFill>
              </a:rPr>
              <a:t>.</a:t>
            </a:r>
            <a:endParaRPr lang="fr-FR" sz="3600" b="1" dirty="0">
              <a:solidFill>
                <a:srgbClr val="002F5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50274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F56"/>
                </a:solidFill>
              </a:rPr>
              <a:t>4</a:t>
            </a:r>
            <a:r>
              <a:rPr lang="fr-FR" sz="3600" b="1" dirty="0" smtClean="0">
                <a:solidFill>
                  <a:srgbClr val="002F56"/>
                </a:solidFill>
              </a:rPr>
              <a:t>.</a:t>
            </a:r>
            <a:endParaRPr lang="fr-FR" sz="3600" b="1" dirty="0">
              <a:solidFill>
                <a:srgbClr val="002F56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043608" y="422108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F56"/>
                </a:solidFill>
              </a:rPr>
              <a:t>5</a:t>
            </a:r>
            <a:r>
              <a:rPr lang="fr-FR" sz="3600" b="1" dirty="0" smtClean="0">
                <a:solidFill>
                  <a:srgbClr val="002F56"/>
                </a:solidFill>
              </a:rPr>
              <a:t>.</a:t>
            </a:r>
            <a:endParaRPr lang="fr-FR" sz="3600" b="1" dirty="0">
              <a:solidFill>
                <a:srgbClr val="002F56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043608" y="49429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F56"/>
                </a:solidFill>
              </a:rPr>
              <a:t>6</a:t>
            </a:r>
            <a:r>
              <a:rPr lang="fr-FR" sz="3600" b="1" dirty="0" smtClean="0">
                <a:solidFill>
                  <a:srgbClr val="002F56"/>
                </a:solidFill>
              </a:rPr>
              <a:t>.</a:t>
            </a:r>
            <a:endParaRPr lang="fr-FR" sz="3600" b="1" dirty="0">
              <a:solidFill>
                <a:srgbClr val="002F56"/>
              </a:solidFill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685800" y="6328865"/>
            <a:ext cx="4495800" cy="529136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|PRESENTACION MEZCLADO EN LINEA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s-CL" dirty="0" smtClean="0"/>
              <a:t>Contexto</a:t>
            </a:r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28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1772816"/>
            <a:ext cx="616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15315B"/>
                </a:solidFill>
              </a:rPr>
              <a:t>La industria alimenticia se caracteriza por trabajar y desarrollar productos reológicamente complejos. </a:t>
            </a:r>
          </a:p>
          <a:p>
            <a:endParaRPr lang="en-US" sz="1600" b="1" dirty="0">
              <a:solidFill>
                <a:srgbClr val="15315B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7544" y="3284984"/>
            <a:ext cx="6336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15315B"/>
                </a:solidFill>
              </a:rPr>
              <a:t>La acción de mezclar puede dañar y destruir los productos</a:t>
            </a:r>
            <a:r>
              <a:rPr lang="en-US" sz="1600" b="1" dirty="0" smtClean="0">
                <a:solidFill>
                  <a:srgbClr val="15315B"/>
                </a:solidFill>
              </a:rPr>
              <a:t>. </a:t>
            </a:r>
            <a:endParaRPr lang="en-US" sz="1600" b="1" dirty="0">
              <a:solidFill>
                <a:srgbClr val="15315B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7544" y="4398203"/>
            <a:ext cx="78582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15315B"/>
                </a:solidFill>
              </a:rPr>
              <a:t>La tecnología de mezclado PCM preserva las propiedades </a:t>
            </a:r>
            <a:r>
              <a:rPr lang="es-CL" sz="1600" b="1" dirty="0" smtClean="0"/>
              <a:t>reológicas</a:t>
            </a:r>
            <a:r>
              <a:rPr lang="es-CL" dirty="0" smtClean="0"/>
              <a:t> </a:t>
            </a:r>
            <a:r>
              <a:rPr lang="es-CL" sz="1600" b="1" dirty="0" smtClean="0">
                <a:solidFill>
                  <a:srgbClr val="15315B"/>
                </a:solidFill>
              </a:rPr>
              <a:t>de los</a:t>
            </a:r>
          </a:p>
          <a:p>
            <a:r>
              <a:rPr lang="es-CL" sz="1600" b="1" dirty="0" smtClean="0">
                <a:solidFill>
                  <a:srgbClr val="15315B"/>
                </a:solidFill>
              </a:rPr>
              <a:t>ingredientes. </a:t>
            </a:r>
            <a:r>
              <a:rPr lang="es-CL" sz="1400" dirty="0" smtClean="0">
                <a:solidFill>
                  <a:srgbClr val="15315B"/>
                </a:solidFill>
              </a:rPr>
              <a:t>(con contacto suave y bajo esfuerzo de corte )</a:t>
            </a:r>
          </a:p>
          <a:p>
            <a:endParaRPr lang="en-US" sz="1400" dirty="0">
              <a:solidFill>
                <a:srgbClr val="15315B"/>
              </a:solidFill>
            </a:endParaRPr>
          </a:p>
          <a:p>
            <a:endParaRPr lang="en-US" sz="1400" b="1" dirty="0">
              <a:solidFill>
                <a:srgbClr val="1531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13" y="1093095"/>
            <a:ext cx="2285216" cy="17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s-CL" dirty="0" smtClean="0"/>
              <a:t>Contexto</a:t>
            </a:r>
            <a:endParaRPr lang="es-CL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29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1772816"/>
            <a:ext cx="65261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15315B"/>
                </a:solidFill>
              </a:rPr>
              <a:t>Hay 2 principios de mezclado:</a:t>
            </a:r>
          </a:p>
          <a:p>
            <a:r>
              <a:rPr lang="es-CL" sz="1600" b="1" dirty="0" smtClean="0">
                <a:solidFill>
                  <a:srgbClr val="15315B"/>
                </a:solidFill>
              </a:rPr>
              <a:t>	</a:t>
            </a:r>
          </a:p>
          <a:p>
            <a:r>
              <a:rPr lang="es-CL" sz="1600" b="1" dirty="0" smtClean="0">
                <a:solidFill>
                  <a:srgbClr val="15315B"/>
                </a:solidFill>
              </a:rPr>
              <a:t>		</a:t>
            </a:r>
          </a:p>
          <a:p>
            <a:pPr lvl="1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⟹</a:t>
            </a:r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</a:rPr>
              <a:t> Concepto Batch</a:t>
            </a:r>
          </a:p>
          <a:p>
            <a:pPr lvl="1"/>
            <a:endParaRPr lang="es-C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s-C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⟹ </a:t>
            </a:r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</a:rPr>
              <a:t>Concepto continuo o en línea</a:t>
            </a:r>
          </a:p>
          <a:p>
            <a:endParaRPr lang="en-US" sz="1600" b="1" dirty="0">
              <a:solidFill>
                <a:srgbClr val="153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" name="TextBox 1"/>
          <p:cNvSpPr txBox="1">
            <a:spLocks noGrp="1"/>
          </p:cNvSpPr>
          <p:nvPr>
            <p:ph idx="1"/>
          </p:nvPr>
        </p:nvSpPr>
        <p:spPr>
          <a:xfrm>
            <a:off x="611560" y="299695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600" b="1" dirty="0">
                <a:solidFill>
                  <a:srgbClr val="15315B"/>
                </a:solidFill>
              </a:rPr>
              <a:t>1</a:t>
            </a:r>
            <a:r>
              <a:rPr lang="fr-FR" sz="3600" b="1" dirty="0" smtClean="0">
                <a:solidFill>
                  <a:srgbClr val="15315B"/>
                </a:solidFill>
              </a:rPr>
              <a:t>.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PORQUE PCM ?</a:t>
            </a:r>
            <a:endParaRPr lang="fr-FR" sz="3600" b="1" dirty="0">
              <a:solidFill>
                <a:srgbClr val="153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s-CL" dirty="0" smtClean="0"/>
              <a:t>Porque elegir PCM?</a:t>
            </a:r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30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1772816"/>
            <a:ext cx="820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15315B"/>
                </a:solidFill>
              </a:rPr>
              <a:t>PCM ofrece soluciones de </a:t>
            </a:r>
            <a:r>
              <a:rPr lang="es-CL" sz="1600" b="1" dirty="0" smtClean="0">
                <a:solidFill>
                  <a:srgbClr val="FF0000"/>
                </a:solidFill>
              </a:rPr>
              <a:t>Proceso en Línea </a:t>
            </a:r>
            <a:r>
              <a:rPr lang="es-CL" sz="1600" b="1" dirty="0" smtClean="0">
                <a:solidFill>
                  <a:srgbClr val="15315B"/>
                </a:solidFill>
              </a:rPr>
              <a:t>en oposición a una solución batch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1600" b="1" dirty="0" smtClean="0">
              <a:solidFill>
                <a:srgbClr val="15315B"/>
              </a:solidFill>
            </a:endParaRPr>
          </a:p>
          <a:p>
            <a:endParaRPr lang="es-CL" sz="1600" b="1" dirty="0">
              <a:solidFill>
                <a:srgbClr val="15315B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11560" y="3284984"/>
            <a:ext cx="8173066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	⟹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 evita la instalación de un tanque de mezclado:</a:t>
            </a:r>
          </a:p>
          <a:p>
            <a:pPr marL="1657350" lvl="3" indent="-285750">
              <a:buFontTx/>
              <a:buChar char="-"/>
            </a:pP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Menor costo económico</a:t>
            </a:r>
          </a:p>
          <a:p>
            <a:pPr lvl="3"/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-     Mayor superficie disponible (no es necesario el estanque batch)</a:t>
            </a:r>
            <a:b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-     Reducción de tempos de limpieza(CIP)</a:t>
            </a:r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365104"/>
            <a:ext cx="817306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	⟹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Permite la producción de pequeñas cantidades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u="sng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4932457"/>
            <a:ext cx="8173066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	⟹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Permite innovación (menores p</a:t>
            </a:r>
            <a:r>
              <a:rPr lang="en-US" sz="1400" dirty="0" smtClean="0"/>
              <a:t>é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rdidas por pruebas) y el lanzamiento de nuevas 	      recetas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1560" y="2432501"/>
            <a:ext cx="817306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0"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Las principales ventajas del mezclado continuo en el proceso productivo son:</a:t>
            </a:r>
            <a:b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1400" i="1" dirty="0" smtClean="0">
                <a:solidFill>
                  <a:schemeClr val="bg1">
                    <a:lumMod val="50000"/>
                  </a:schemeClr>
                </a:solidFill>
                <a:latin typeface="Cambria Math"/>
                <a:ea typeface="Cambria Math"/>
              </a:rPr>
              <a:t>	⟹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Mayor Flexibilidad en el sistema de producción</a:t>
            </a:r>
          </a:p>
          <a:p>
            <a:pPr lvl="3"/>
            <a:endParaRPr lang="es-C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31</a:t>
            </a:fld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585860" y="260648"/>
            <a:ext cx="1476301" cy="4430882"/>
            <a:chOff x="585860" y="260648"/>
            <a:chExt cx="1476301" cy="4430882"/>
          </a:xfrm>
        </p:grpSpPr>
        <p:sp>
          <p:nvSpPr>
            <p:cNvPr id="67" name="ZoneTexte 66"/>
            <p:cNvSpPr txBox="1"/>
            <p:nvPr/>
          </p:nvSpPr>
          <p:spPr>
            <a:xfrm>
              <a:off x="969299" y="3738518"/>
              <a:ext cx="7223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Buffer </a:t>
              </a:r>
            </a:p>
            <a:p>
              <a:pPr algn="ctr"/>
              <a:r>
                <a:rPr lang="fr-FR" sz="800" dirty="0" smtClean="0"/>
                <a:t>tank</a:t>
              </a:r>
              <a:endParaRPr lang="fr-FR" sz="800" dirty="0"/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/>
            </p:nvPr>
          </p:nvGraphicFramePr>
          <p:xfrm>
            <a:off x="684225" y="620832"/>
            <a:ext cx="597654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1" name="Visio" r:id="rId4" imgW="1164416" imgH="2461612" progId="Visio.Drawing.11">
                    <p:embed/>
                  </p:oleObj>
                </mc:Choice>
                <mc:Fallback>
                  <p:oleObj name="Visio" r:id="rId4" imgW="1164416" imgH="2461612" progId="Visio.Drawing.11">
                    <p:embed/>
                    <p:pic>
                      <p:nvPicPr>
                        <p:cNvPr id="3" name="Obje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25" y="620832"/>
                          <a:ext cx="597654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t 3"/>
            <p:cNvGraphicFramePr>
              <a:graphicFrameLocks noChangeAspect="1"/>
            </p:cNvGraphicFramePr>
            <p:nvPr>
              <p:extLst/>
            </p:nvPr>
          </p:nvGraphicFramePr>
          <p:xfrm>
            <a:off x="1372969" y="837278"/>
            <a:ext cx="44434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2" name="Visio" r:id="rId6" imgW="1164416" imgH="2461612" progId="Visio.Drawing.11">
                    <p:embed/>
                  </p:oleObj>
                </mc:Choice>
                <mc:Fallback>
                  <p:oleObj name="Visio" r:id="rId6" imgW="1164416" imgH="2461612" progId="Visio.Drawing.11">
                    <p:embed/>
                    <p:pic>
                      <p:nvPicPr>
                        <p:cNvPr id="4" name="Obje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2969" y="837278"/>
                          <a:ext cx="444347" cy="864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 6"/>
            <p:cNvGraphicFramePr>
              <a:graphicFrameLocks noChangeAspect="1"/>
            </p:cNvGraphicFramePr>
            <p:nvPr>
              <p:extLst/>
            </p:nvPr>
          </p:nvGraphicFramePr>
          <p:xfrm>
            <a:off x="1043608" y="2205008"/>
            <a:ext cx="597219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" name="Visio" r:id="rId8" imgW="1164416" imgH="2461612" progId="Visio.Drawing.11">
                    <p:embed/>
                  </p:oleObj>
                </mc:Choice>
                <mc:Fallback>
                  <p:oleObj name="Visio" r:id="rId8" imgW="1164416" imgH="2461612" progId="Visio.Drawing.11">
                    <p:embed/>
                    <p:pic>
                      <p:nvPicPr>
                        <p:cNvPr id="7" name="Obje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2205008"/>
                          <a:ext cx="597219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55"/>
            <p:cNvSpPr>
              <a:spLocks noChangeArrowheads="1"/>
            </p:cNvSpPr>
            <p:nvPr/>
          </p:nvSpPr>
          <p:spPr bwMode="auto">
            <a:xfrm>
              <a:off x="1115616" y="3789040"/>
              <a:ext cx="431800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56"/>
            <p:cNvSpPr>
              <a:spLocks noChangeArrowheads="1"/>
            </p:cNvSpPr>
            <p:nvPr/>
          </p:nvSpPr>
          <p:spPr bwMode="auto">
            <a:xfrm rot="10800000">
              <a:off x="1115616" y="4006527"/>
              <a:ext cx="431800" cy="14446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585860" y="4437112"/>
              <a:ext cx="1476301" cy="254418"/>
              <a:chOff x="7037549" y="3535058"/>
              <a:chExt cx="2232025" cy="431800"/>
            </a:xfrm>
          </p:grpSpPr>
          <p:sp>
            <p:nvSpPr>
              <p:cNvPr id="18" name="Rectangle 54"/>
              <p:cNvSpPr>
                <a:spLocks noChangeArrowheads="1"/>
              </p:cNvSpPr>
              <p:nvPr/>
            </p:nvSpPr>
            <p:spPr bwMode="auto">
              <a:xfrm>
                <a:off x="7037549" y="3535058"/>
                <a:ext cx="2232025" cy="43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7303423" y="3627848"/>
                <a:ext cx="129715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000" dirty="0"/>
                  <a:t>Packaging Machine</a:t>
                </a:r>
              </a:p>
            </p:txBody>
          </p:sp>
        </p:grpSp>
        <p:cxnSp>
          <p:nvCxnSpPr>
            <p:cNvPr id="27" name="Connecteur en angle 26"/>
            <p:cNvCxnSpPr/>
            <p:nvPr/>
          </p:nvCxnSpPr>
          <p:spPr>
            <a:xfrm rot="16200000" flipH="1">
              <a:off x="647812" y="1951052"/>
              <a:ext cx="935606" cy="29110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ngle 30"/>
            <p:cNvCxnSpPr/>
            <p:nvPr/>
          </p:nvCxnSpPr>
          <p:spPr>
            <a:xfrm rot="5400000">
              <a:off x="1007542" y="1808758"/>
              <a:ext cx="936104" cy="28815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15" idx="0"/>
              <a:endCxn id="18" idx="0"/>
            </p:cNvCxnSpPr>
            <p:nvPr/>
          </p:nvCxnSpPr>
          <p:spPr>
            <a:xfrm flipH="1">
              <a:off x="1324011" y="4150990"/>
              <a:ext cx="7505" cy="286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endCxn id="12" idx="0"/>
            </p:cNvCxnSpPr>
            <p:nvPr/>
          </p:nvCxnSpPr>
          <p:spPr>
            <a:xfrm flipH="1">
              <a:off x="1331516" y="3212976"/>
              <a:ext cx="12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755576" y="1124744"/>
              <a:ext cx="43665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WM</a:t>
              </a:r>
              <a:endParaRPr lang="fr-FR" sz="10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471052" y="1166555"/>
              <a:ext cx="22062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A</a:t>
              </a:r>
              <a:endParaRPr lang="fr-FR" sz="1000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120220" y="2699628"/>
              <a:ext cx="42744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Mix Tank</a:t>
              </a:r>
              <a:endParaRPr lang="fr-FR" sz="10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73093" y="26064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</a:rPr>
                <a:t>Batch</a:t>
              </a:r>
              <a:endParaRPr lang="fr-FR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8845"/>
            <a:ext cx="702704" cy="326019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98" y="1806837"/>
            <a:ext cx="712830" cy="326019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6" y="3501008"/>
            <a:ext cx="702704" cy="326019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4871385" y="260648"/>
            <a:ext cx="2004871" cy="4603948"/>
            <a:chOff x="4871385" y="260648"/>
            <a:chExt cx="2004871" cy="4603948"/>
          </a:xfrm>
        </p:grpSpPr>
        <p:cxnSp>
          <p:nvCxnSpPr>
            <p:cNvPr id="158" name="Connecteur droit 157"/>
            <p:cNvCxnSpPr>
              <a:stCxn id="161" idx="1"/>
            </p:cNvCxnSpPr>
            <p:nvPr/>
          </p:nvCxnSpPr>
          <p:spPr>
            <a:xfrm flipH="1">
              <a:off x="5796136" y="2240866"/>
              <a:ext cx="72008" cy="740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>
              <a:off x="5949936" y="1814061"/>
              <a:ext cx="0" cy="1038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55"/>
            <p:cNvSpPr>
              <a:spLocks noChangeArrowheads="1"/>
            </p:cNvSpPr>
            <p:nvPr/>
          </p:nvSpPr>
          <p:spPr bwMode="auto">
            <a:xfrm>
              <a:off x="6090193" y="3788896"/>
              <a:ext cx="431800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AutoShape 56"/>
            <p:cNvSpPr>
              <a:spLocks noChangeArrowheads="1"/>
            </p:cNvSpPr>
            <p:nvPr/>
          </p:nvSpPr>
          <p:spPr bwMode="auto">
            <a:xfrm rot="10800000">
              <a:off x="6090193" y="4006383"/>
              <a:ext cx="431800" cy="14446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6" name="Groupe 115"/>
            <p:cNvGrpSpPr/>
            <p:nvPr/>
          </p:nvGrpSpPr>
          <p:grpSpPr>
            <a:xfrm>
              <a:off x="4978348" y="4436968"/>
              <a:ext cx="1476301" cy="254418"/>
              <a:chOff x="7037549" y="3535058"/>
              <a:chExt cx="2232025" cy="431800"/>
            </a:xfrm>
          </p:grpSpPr>
          <p:sp>
            <p:nvSpPr>
              <p:cNvPr id="117" name="Rectangle 54"/>
              <p:cNvSpPr>
                <a:spLocks noChangeArrowheads="1"/>
              </p:cNvSpPr>
              <p:nvPr/>
            </p:nvSpPr>
            <p:spPr bwMode="auto">
              <a:xfrm>
                <a:off x="7037549" y="3535058"/>
                <a:ext cx="2232025" cy="43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Text Box 59"/>
              <p:cNvSpPr txBox="1">
                <a:spLocks noChangeArrowheads="1"/>
              </p:cNvSpPr>
              <p:nvPr/>
            </p:nvSpPr>
            <p:spPr bwMode="auto">
              <a:xfrm>
                <a:off x="7303423" y="3627848"/>
                <a:ext cx="129715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000" dirty="0"/>
                  <a:t>Packaging Machine</a:t>
                </a:r>
              </a:p>
            </p:txBody>
          </p:sp>
        </p:grpSp>
        <p:cxnSp>
          <p:nvCxnSpPr>
            <p:cNvPr id="121" name="Connecteur droit 120"/>
            <p:cNvCxnSpPr>
              <a:stCxn id="115" idx="0"/>
            </p:cNvCxnSpPr>
            <p:nvPr/>
          </p:nvCxnSpPr>
          <p:spPr>
            <a:xfrm flipH="1">
              <a:off x="6306092" y="4150846"/>
              <a:ext cx="1" cy="28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>
              <a:endCxn id="114" idx="0"/>
            </p:cNvCxnSpPr>
            <p:nvPr/>
          </p:nvCxnSpPr>
          <p:spPr>
            <a:xfrm flipH="1">
              <a:off x="6306093" y="3212832"/>
              <a:ext cx="12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" name="Objet 145"/>
            <p:cNvGraphicFramePr>
              <a:graphicFrameLocks noChangeAspect="1"/>
            </p:cNvGraphicFramePr>
            <p:nvPr>
              <p:extLst/>
            </p:nvPr>
          </p:nvGraphicFramePr>
          <p:xfrm>
            <a:off x="5076056" y="908720"/>
            <a:ext cx="597654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" name="Visio" r:id="rId12" imgW="1164416" imgH="2461612" progId="Visio.Drawing.11">
                    <p:embed/>
                  </p:oleObj>
                </mc:Choice>
                <mc:Fallback>
                  <p:oleObj name="Visio" r:id="rId12" imgW="1164416" imgH="2461612" progId="Visio.Drawing.11">
                    <p:embed/>
                    <p:pic>
                      <p:nvPicPr>
                        <p:cNvPr id="146" name="Objet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908720"/>
                          <a:ext cx="597654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t 158"/>
            <p:cNvGraphicFramePr>
              <a:graphicFrameLocks noChangeAspect="1"/>
            </p:cNvGraphicFramePr>
            <p:nvPr>
              <p:extLst/>
            </p:nvPr>
          </p:nvGraphicFramePr>
          <p:xfrm>
            <a:off x="5764800" y="1125166"/>
            <a:ext cx="44434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" name="Visio" r:id="rId13" imgW="1164416" imgH="2461612" progId="Visio.Drawing.11">
                    <p:embed/>
                  </p:oleObj>
                </mc:Choice>
                <mc:Fallback>
                  <p:oleObj name="Visio" r:id="rId13" imgW="1164416" imgH="2461612" progId="Visio.Drawing.11">
                    <p:embed/>
                    <p:pic>
                      <p:nvPicPr>
                        <p:cNvPr id="159" name="Objet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4800" y="1125166"/>
                          <a:ext cx="444347" cy="864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t 160"/>
            <p:cNvGraphicFramePr>
              <a:graphicFrameLocks noChangeAspect="1"/>
            </p:cNvGraphicFramePr>
            <p:nvPr>
              <p:extLst/>
            </p:nvPr>
          </p:nvGraphicFramePr>
          <p:xfrm>
            <a:off x="5868144" y="2150379"/>
            <a:ext cx="179388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" name="Visio" r:id="rId14" imgW="346884" imgH="347000" progId="Visio.Drawing.11">
                    <p:embed/>
                  </p:oleObj>
                </mc:Choice>
                <mc:Fallback>
                  <p:oleObj name="Visio" r:id="rId14" imgW="346884" imgH="347000" progId="Visio.Drawing.11">
                    <p:embed/>
                    <p:pic>
                      <p:nvPicPr>
                        <p:cNvPr id="161" name="Objet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144" y="2150379"/>
                          <a:ext cx="179388" cy="180975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2" name="ZoneTexte 161"/>
            <p:cNvSpPr txBox="1"/>
            <p:nvPr/>
          </p:nvSpPr>
          <p:spPr>
            <a:xfrm>
              <a:off x="5147407" y="1412632"/>
              <a:ext cx="43665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WM</a:t>
              </a:r>
              <a:endParaRPr lang="fr-FR" sz="1000" dirty="0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5862883" y="1454443"/>
              <a:ext cx="22062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A</a:t>
              </a:r>
              <a:endParaRPr lang="fr-FR" sz="1000" dirty="0"/>
            </a:p>
          </p:txBody>
        </p:sp>
        <p:cxnSp>
          <p:nvCxnSpPr>
            <p:cNvPr id="164" name="Connecteur droit 163"/>
            <p:cNvCxnSpPr/>
            <p:nvPr/>
          </p:nvCxnSpPr>
          <p:spPr>
            <a:xfrm flipH="1">
              <a:off x="5365732" y="1916832"/>
              <a:ext cx="9151" cy="936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>
              <a:off x="5365732" y="2852936"/>
              <a:ext cx="819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/>
            <p:cNvSpPr txBox="1"/>
            <p:nvPr/>
          </p:nvSpPr>
          <p:spPr>
            <a:xfrm>
              <a:off x="4871385" y="260648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tx2">
                      <a:lumMod val="75000"/>
                    </a:schemeClr>
                  </a:solidFill>
                </a:rPr>
                <a:t>Mezclado en línea</a:t>
              </a:r>
            </a:p>
            <a:p>
              <a:pPr algn="ctr"/>
              <a:r>
                <a:rPr lang="es-CL" sz="1000" b="1" dirty="0" smtClean="0">
                  <a:solidFill>
                    <a:schemeClr val="tx2">
                      <a:lumMod val="75000"/>
                    </a:schemeClr>
                  </a:solidFill>
                </a:rPr>
                <a:t>Inyección en línea</a:t>
              </a:r>
              <a:endParaRPr lang="es-CL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1" name="ZoneTexte 170"/>
            <p:cNvSpPr txBox="1"/>
            <p:nvPr/>
          </p:nvSpPr>
          <p:spPr>
            <a:xfrm>
              <a:off x="5076056" y="298214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rgbClr val="C00000"/>
                  </a:solidFill>
                </a:rPr>
                <a:t>Dosing </a:t>
              </a:r>
            </a:p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Top</a:t>
              </a:r>
              <a:endParaRPr lang="fr-FR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6033137" y="1974032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rgbClr val="00B0F0"/>
                  </a:solidFill>
                </a:rPr>
                <a:t>DACC</a:t>
              </a:r>
              <a:endParaRPr lang="fr-FR" sz="900" dirty="0">
                <a:solidFill>
                  <a:srgbClr val="00B0F0"/>
                </a:solidFill>
              </a:endParaRPr>
            </a:p>
          </p:txBody>
        </p:sp>
        <p:cxnSp>
          <p:nvCxnSpPr>
            <p:cNvPr id="134" name="Connecteur droit 133"/>
            <p:cNvCxnSpPr/>
            <p:nvPr/>
          </p:nvCxnSpPr>
          <p:spPr>
            <a:xfrm>
              <a:off x="5775496" y="2248272"/>
              <a:ext cx="0" cy="6046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094869"/>
              <a:ext cx="702704" cy="326019"/>
            </a:xfrm>
            <a:prstGeom prst="rect">
              <a:avLst/>
            </a:prstGeom>
          </p:spPr>
        </p:pic>
        <p:grpSp>
          <p:nvGrpSpPr>
            <p:cNvPr id="189" name="Groupe 188"/>
            <p:cNvGrpSpPr/>
            <p:nvPr/>
          </p:nvGrpSpPr>
          <p:grpSpPr>
            <a:xfrm>
              <a:off x="6156176" y="2547350"/>
              <a:ext cx="498077" cy="737634"/>
              <a:chOff x="3857899" y="2564406"/>
              <a:chExt cx="498077" cy="737634"/>
            </a:xfrm>
          </p:grpSpPr>
          <p:grpSp>
            <p:nvGrpSpPr>
              <p:cNvPr id="190" name="Groupe 189"/>
              <p:cNvGrpSpPr/>
              <p:nvPr/>
            </p:nvGrpSpPr>
            <p:grpSpPr>
              <a:xfrm>
                <a:off x="3857899" y="2564406"/>
                <a:ext cx="426069" cy="737634"/>
                <a:chOff x="5498757" y="1271813"/>
                <a:chExt cx="426069" cy="737634"/>
              </a:xfrm>
            </p:grpSpPr>
            <p:sp>
              <p:nvSpPr>
                <p:cNvPr id="192" name="AutoShape 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512076" y="1468110"/>
                  <a:ext cx="412750" cy="541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Rectangle 47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Rectangle 48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Rectangle 50"/>
                <p:cNvSpPr>
                  <a:spLocks noChangeArrowheads="1"/>
                </p:cNvSpPr>
                <p:nvPr/>
              </p:nvSpPr>
              <p:spPr bwMode="auto">
                <a:xfrm>
                  <a:off x="5498757" y="1271813"/>
                  <a:ext cx="183119" cy="21297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Freeform 51"/>
                <p:cNvSpPr>
                  <a:spLocks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custGeom>
                  <a:avLst/>
                  <a:gdLst>
                    <a:gd name="T0" fmla="*/ 0 w 114"/>
                    <a:gd name="T1" fmla="*/ 0 h 453"/>
                    <a:gd name="T2" fmla="*/ 114 w 114"/>
                    <a:gd name="T3" fmla="*/ 114 h 453"/>
                    <a:gd name="T4" fmla="*/ 0 w 114"/>
                    <a:gd name="T5" fmla="*/ 227 h 453"/>
                    <a:gd name="T6" fmla="*/ 114 w 114"/>
                    <a:gd name="T7" fmla="*/ 340 h 453"/>
                    <a:gd name="T8" fmla="*/ 0 w 114"/>
                    <a:gd name="T9" fmla="*/ 453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4" h="453">
                      <a:moveTo>
                        <a:pt x="0" y="0"/>
                      </a:moveTo>
                      <a:lnTo>
                        <a:pt x="114" y="114"/>
                      </a:lnTo>
                      <a:lnTo>
                        <a:pt x="0" y="227"/>
                      </a:lnTo>
                      <a:lnTo>
                        <a:pt x="114" y="340"/>
                      </a:lnTo>
                      <a:lnTo>
                        <a:pt x="0" y="453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7" name="Freeform 52"/>
                <p:cNvSpPr>
                  <a:spLocks/>
                </p:cNvSpPr>
                <p:nvPr/>
              </p:nvSpPr>
              <p:spPr bwMode="auto">
                <a:xfrm>
                  <a:off x="5525683" y="1494212"/>
                  <a:ext cx="137205" cy="501616"/>
                </a:xfrm>
                <a:custGeom>
                  <a:avLst/>
                  <a:gdLst>
                    <a:gd name="T0" fmla="*/ 121 w 121"/>
                    <a:gd name="T1" fmla="*/ 442 h 442"/>
                    <a:gd name="T2" fmla="*/ 0 w 121"/>
                    <a:gd name="T3" fmla="*/ 329 h 442"/>
                    <a:gd name="T4" fmla="*/ 114 w 121"/>
                    <a:gd name="T5" fmla="*/ 216 h 442"/>
                    <a:gd name="T6" fmla="*/ 0 w 121"/>
                    <a:gd name="T7" fmla="*/ 114 h 442"/>
                    <a:gd name="T8" fmla="*/ 114 w 121"/>
                    <a:gd name="T9" fmla="*/ 0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442">
                      <a:moveTo>
                        <a:pt x="121" y="442"/>
                      </a:moveTo>
                      <a:lnTo>
                        <a:pt x="0" y="329"/>
                      </a:lnTo>
                      <a:lnTo>
                        <a:pt x="114" y="216"/>
                      </a:lnTo>
                      <a:lnTo>
                        <a:pt x="0" y="114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91" name="ZoneTexte 190"/>
              <p:cNvSpPr txBox="1"/>
              <p:nvPr/>
            </p:nvSpPr>
            <p:spPr>
              <a:xfrm>
                <a:off x="3991774" y="2622104"/>
                <a:ext cx="36420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solidFill>
                      <a:srgbClr val="00B050"/>
                    </a:solidFill>
                  </a:rPr>
                  <a:t>DM</a:t>
                </a:r>
                <a:endParaRPr lang="fr-FR" sz="9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56" name="Connecteur droit 55"/>
            <p:cNvCxnSpPr/>
            <p:nvPr/>
          </p:nvCxnSpPr>
          <p:spPr>
            <a:xfrm>
              <a:off x="6876256" y="620688"/>
              <a:ext cx="0" cy="424390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t 22"/>
            <p:cNvGraphicFramePr>
              <a:graphicFrameLocks noChangeAspect="1"/>
            </p:cNvGraphicFramePr>
            <p:nvPr>
              <p:extLst/>
            </p:nvPr>
          </p:nvGraphicFramePr>
          <p:xfrm>
            <a:off x="5687169" y="2699628"/>
            <a:ext cx="180975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" name="Visio" r:id="rId16" imgW="361701" imgH="415704" progId="Visio.Drawing.11">
                    <p:embed/>
                  </p:oleObj>
                </mc:Choice>
                <mc:Fallback>
                  <p:oleObj name="Visio" r:id="rId16" imgW="361701" imgH="415704" progId="Visio.Drawing.11">
                    <p:embed/>
                    <p:pic>
                      <p:nvPicPr>
                        <p:cNvPr id="23" name="Obje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7169" y="2699628"/>
                          <a:ext cx="180975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e 15"/>
          <p:cNvGrpSpPr/>
          <p:nvPr/>
        </p:nvGrpSpPr>
        <p:grpSpPr>
          <a:xfrm>
            <a:off x="2374801" y="4797152"/>
            <a:ext cx="2175983" cy="1336214"/>
            <a:chOff x="2374801" y="4797152"/>
            <a:chExt cx="2175983" cy="1336214"/>
          </a:xfrm>
        </p:grpSpPr>
        <p:sp>
          <p:nvSpPr>
            <p:cNvPr id="13" name="ZoneTexte 12"/>
            <p:cNvSpPr txBox="1"/>
            <p:nvPr/>
          </p:nvSpPr>
          <p:spPr>
            <a:xfrm>
              <a:off x="2483768" y="4797152"/>
              <a:ext cx="20670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Flow </a:t>
              </a:r>
              <a:r>
                <a:rPr lang="fr-FR" sz="1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meter</a:t>
              </a:r>
              <a:endParaRPr lang="fr-FR" sz="1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en-US" sz="1000" u="sng" dirty="0" smtClean="0">
                  <a:solidFill>
                    <a:schemeClr val="accent1">
                      <a:lumMod val="75000"/>
                    </a:schemeClr>
                  </a:solidFill>
                </a:rPr>
                <a:t>Function</a:t>
              </a:r>
              <a:r>
                <a:rPr lang="en-US" sz="1000" u="sng" dirty="0">
                  <a:solidFill>
                    <a:schemeClr val="accent1">
                      <a:lumMod val="75000"/>
                    </a:schemeClr>
                  </a:solidFill>
                </a:rPr>
                <a:t>: 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to vary the speed of the pump to ensure a constant and selected flow. </a:t>
              </a:r>
              <a:b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Securing the proportion of additive in the </a:t>
              </a:r>
              <a:r>
                <a:rPr lang="en-US" sz="1000" dirty="0" smtClean="0">
                  <a:solidFill>
                    <a:schemeClr val="accent1">
                      <a:lumMod val="75000"/>
                    </a:schemeClr>
                  </a:solidFill>
                </a:rPr>
                <a:t>White Mass.</a:t>
              </a:r>
              <a:endParaRPr lang="en-US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1" name="Objet 20"/>
            <p:cNvGraphicFramePr>
              <a:graphicFrameLocks noChangeAspect="1"/>
            </p:cNvGraphicFramePr>
            <p:nvPr>
              <p:extLst/>
            </p:nvPr>
          </p:nvGraphicFramePr>
          <p:xfrm>
            <a:off x="2374801" y="4797152"/>
            <a:ext cx="180975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" name="Visio" r:id="rId18" imgW="361701" imgH="415704" progId="Visio.Drawing.11">
                    <p:embed/>
                  </p:oleObj>
                </mc:Choice>
                <mc:Fallback>
                  <p:oleObj name="Visio" r:id="rId18" imgW="361701" imgH="415704" progId="Visio.Drawing.11">
                    <p:embed/>
                    <p:pic>
                      <p:nvPicPr>
                        <p:cNvPr id="21" name="Obje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801" y="4797152"/>
                          <a:ext cx="180975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" name="ZoneTexte 142"/>
            <p:cNvSpPr txBox="1"/>
            <p:nvPr/>
          </p:nvSpPr>
          <p:spPr>
            <a:xfrm>
              <a:off x="2483768" y="5733256"/>
              <a:ext cx="2067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u="sng" dirty="0" err="1" smtClean="0">
                  <a:solidFill>
                    <a:schemeClr val="accent1">
                      <a:lumMod val="75000"/>
                    </a:schemeClr>
                  </a:solidFill>
                </a:rPr>
                <a:t>Disadvantage</a:t>
              </a:r>
              <a:r>
                <a:rPr lang="fr-FR" sz="1000" u="sng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000" dirty="0" smtClean="0">
                  <a:solidFill>
                    <a:schemeClr val="accent1">
                      <a:lumMod val="75000"/>
                    </a:schemeClr>
                  </a:solidFill>
                </a:rPr>
                <a:t>(in case of variable flow) :Proportion </a:t>
              </a:r>
              <a:r>
                <a:rPr lang="fr-FR" sz="1000" dirty="0" err="1" smtClean="0">
                  <a:solidFill>
                    <a:schemeClr val="accent1">
                      <a:lumMod val="75000"/>
                    </a:schemeClr>
                  </a:solidFill>
                </a:rPr>
                <a:t>adjusting</a:t>
              </a:r>
              <a:r>
                <a:rPr lang="fr-FR" sz="1000" dirty="0" smtClean="0">
                  <a:solidFill>
                    <a:schemeClr val="accent1">
                      <a:lumMod val="75000"/>
                    </a:schemeClr>
                  </a:solidFill>
                </a:rPr>
                <a:t> Time</a:t>
              </a:r>
              <a:endParaRPr lang="fr-FR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0" name="ZoneTexte 149"/>
          <p:cNvSpPr txBox="1"/>
          <p:nvPr/>
        </p:nvSpPr>
        <p:spPr>
          <a:xfrm>
            <a:off x="4860032" y="5733256"/>
            <a:ext cx="2067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err="1" smtClean="0">
                <a:solidFill>
                  <a:schemeClr val="accent1">
                    <a:lumMod val="75000"/>
                  </a:schemeClr>
                </a:solidFill>
              </a:rPr>
              <a:t>Advantage</a:t>
            </a:r>
            <a:endParaRPr lang="fr-FR" sz="1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proportion always respected whatever the speed of flow.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4860032" y="4797152"/>
            <a:ext cx="2067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u="sng" dirty="0" err="1" smtClean="0">
                <a:solidFill>
                  <a:schemeClr val="accent1">
                    <a:lumMod val="75000"/>
                  </a:schemeClr>
                </a:solidFill>
              </a:rPr>
              <a:t>Pulsed</a:t>
            </a:r>
            <a:r>
              <a:rPr lang="fr-FR" sz="1000" b="1" u="sng" dirty="0" smtClean="0">
                <a:solidFill>
                  <a:schemeClr val="accent1">
                    <a:lumMod val="75000"/>
                  </a:schemeClr>
                </a:solidFill>
              </a:rPr>
              <a:t> injection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, injection of an additive dose every 3 liters = Dosing Top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7020272" y="663079"/>
            <a:ext cx="2028523" cy="3990057"/>
            <a:chOff x="7020272" y="663079"/>
            <a:chExt cx="2028523" cy="3990057"/>
          </a:xfrm>
        </p:grpSpPr>
        <p:cxnSp>
          <p:nvCxnSpPr>
            <p:cNvPr id="167" name="Connecteur droit 166"/>
            <p:cNvCxnSpPr/>
            <p:nvPr/>
          </p:nvCxnSpPr>
          <p:spPr>
            <a:xfrm>
              <a:off x="7458458" y="3284984"/>
              <a:ext cx="13620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Connecteur droit 2075"/>
            <p:cNvCxnSpPr/>
            <p:nvPr/>
          </p:nvCxnSpPr>
          <p:spPr>
            <a:xfrm>
              <a:off x="7111832" y="3861048"/>
              <a:ext cx="0" cy="21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ZoneTexte 148"/>
            <p:cNvSpPr txBox="1"/>
            <p:nvPr/>
          </p:nvSpPr>
          <p:spPr>
            <a:xfrm>
              <a:off x="7092280" y="2586390"/>
              <a:ext cx="7223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Buffer </a:t>
              </a:r>
            </a:p>
            <a:p>
              <a:pPr algn="ctr"/>
              <a:r>
                <a:rPr lang="fr-FR" sz="800" dirty="0"/>
                <a:t>tank</a:t>
              </a:r>
            </a:p>
          </p:txBody>
        </p:sp>
        <p:graphicFrame>
          <p:nvGraphicFramePr>
            <p:cNvPr id="136" name="Objet 135"/>
            <p:cNvGraphicFramePr>
              <a:graphicFrameLocks noChangeAspect="1"/>
            </p:cNvGraphicFramePr>
            <p:nvPr>
              <p:extLst/>
            </p:nvPr>
          </p:nvGraphicFramePr>
          <p:xfrm>
            <a:off x="7164288" y="1050826"/>
            <a:ext cx="597654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9" name="Visio" r:id="rId19" imgW="1164416" imgH="2461612" progId="Visio.Drawing.11">
                    <p:embed/>
                  </p:oleObj>
                </mc:Choice>
                <mc:Fallback>
                  <p:oleObj name="Visio" r:id="rId19" imgW="1164416" imgH="2461612" progId="Visio.Drawing.11">
                    <p:embed/>
                    <p:pic>
                      <p:nvPicPr>
                        <p:cNvPr id="136" name="Obje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1050826"/>
                          <a:ext cx="597654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t 136"/>
            <p:cNvGraphicFramePr>
              <a:graphicFrameLocks noChangeAspect="1"/>
            </p:cNvGraphicFramePr>
            <p:nvPr>
              <p:extLst/>
            </p:nvPr>
          </p:nvGraphicFramePr>
          <p:xfrm>
            <a:off x="8604448" y="1772816"/>
            <a:ext cx="44434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" name="Visio" r:id="rId20" imgW="1164416" imgH="2461612" progId="Visio.Drawing.11">
                    <p:embed/>
                  </p:oleObj>
                </mc:Choice>
                <mc:Fallback>
                  <p:oleObj name="Visio" r:id="rId20" imgW="1164416" imgH="2461612" progId="Visio.Drawing.11">
                    <p:embed/>
                    <p:pic>
                      <p:nvPicPr>
                        <p:cNvPr id="137" name="Objet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448" y="1772816"/>
                          <a:ext cx="444347" cy="864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" name="Rectangle 55"/>
            <p:cNvSpPr>
              <a:spLocks noChangeArrowheads="1"/>
            </p:cNvSpPr>
            <p:nvPr/>
          </p:nvSpPr>
          <p:spPr bwMode="auto">
            <a:xfrm>
              <a:off x="7236544" y="2635002"/>
              <a:ext cx="431800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AutoShape 56"/>
            <p:cNvSpPr>
              <a:spLocks noChangeArrowheads="1"/>
            </p:cNvSpPr>
            <p:nvPr/>
          </p:nvSpPr>
          <p:spPr bwMode="auto">
            <a:xfrm rot="10800000">
              <a:off x="7236544" y="2852489"/>
              <a:ext cx="431800" cy="14446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0" name="Groupe 139"/>
            <p:cNvGrpSpPr/>
            <p:nvPr/>
          </p:nvGrpSpPr>
          <p:grpSpPr>
            <a:xfrm>
              <a:off x="7020272" y="4398718"/>
              <a:ext cx="1476301" cy="254418"/>
              <a:chOff x="7037549" y="3535058"/>
              <a:chExt cx="2232025" cy="431800"/>
            </a:xfrm>
          </p:grpSpPr>
          <p:sp>
            <p:nvSpPr>
              <p:cNvPr id="141" name="Rectangle 54"/>
              <p:cNvSpPr>
                <a:spLocks noChangeArrowheads="1"/>
              </p:cNvSpPr>
              <p:nvPr/>
            </p:nvSpPr>
            <p:spPr bwMode="auto">
              <a:xfrm>
                <a:off x="7037549" y="3535058"/>
                <a:ext cx="2232025" cy="43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Text Box 59"/>
              <p:cNvSpPr txBox="1">
                <a:spLocks noChangeArrowheads="1"/>
              </p:cNvSpPr>
              <p:nvPr/>
            </p:nvSpPr>
            <p:spPr bwMode="auto">
              <a:xfrm>
                <a:off x="7303423" y="3627848"/>
                <a:ext cx="129715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000" dirty="0"/>
                  <a:t>Packaging Machine</a:t>
                </a:r>
              </a:p>
            </p:txBody>
          </p:sp>
        </p:grpSp>
        <p:graphicFrame>
          <p:nvGraphicFramePr>
            <p:cNvPr id="144" name="Objet 143"/>
            <p:cNvGraphicFramePr>
              <a:graphicFrameLocks noChangeAspect="1"/>
            </p:cNvGraphicFramePr>
            <p:nvPr>
              <p:extLst/>
            </p:nvPr>
          </p:nvGraphicFramePr>
          <p:xfrm>
            <a:off x="8370738" y="3171715"/>
            <a:ext cx="179388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" name="Visio" r:id="rId21" imgW="346884" imgH="347000" progId="Visio.Drawing.11">
                    <p:embed/>
                  </p:oleObj>
                </mc:Choice>
                <mc:Fallback>
                  <p:oleObj name="Visio" r:id="rId21" imgW="346884" imgH="347000" progId="Visio.Drawing.11">
                    <p:embed/>
                    <p:pic>
                      <p:nvPicPr>
                        <p:cNvPr id="144" name="Objet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0738" y="3171715"/>
                          <a:ext cx="179388" cy="180975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5" name="Connecteur droit 144"/>
            <p:cNvCxnSpPr>
              <a:stCxn id="139" idx="0"/>
            </p:cNvCxnSpPr>
            <p:nvPr/>
          </p:nvCxnSpPr>
          <p:spPr>
            <a:xfrm>
              <a:off x="7452444" y="2996952"/>
              <a:ext cx="6014" cy="50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ZoneTexte 146"/>
            <p:cNvSpPr txBox="1"/>
            <p:nvPr/>
          </p:nvSpPr>
          <p:spPr>
            <a:xfrm>
              <a:off x="7235639" y="1554738"/>
              <a:ext cx="43665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WM</a:t>
              </a:r>
              <a:endParaRPr lang="fr-FR" sz="1000" dirty="0"/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8702531" y="2102093"/>
              <a:ext cx="22062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A</a:t>
              </a:r>
              <a:endParaRPr lang="fr-FR" sz="1000" dirty="0"/>
            </a:p>
          </p:txBody>
        </p:sp>
        <p:cxnSp>
          <p:nvCxnSpPr>
            <p:cNvPr id="157" name="Connecteur droit 156"/>
            <p:cNvCxnSpPr>
              <a:endCxn id="138" idx="0"/>
            </p:cNvCxnSpPr>
            <p:nvPr/>
          </p:nvCxnSpPr>
          <p:spPr>
            <a:xfrm>
              <a:off x="7452320" y="2058937"/>
              <a:ext cx="124" cy="576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>
              <a:off x="8820472" y="2422799"/>
              <a:ext cx="0" cy="862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 flipV="1">
              <a:off x="7164288" y="3501008"/>
              <a:ext cx="294170" cy="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e 179"/>
            <p:cNvGrpSpPr/>
            <p:nvPr/>
          </p:nvGrpSpPr>
          <p:grpSpPr>
            <a:xfrm>
              <a:off x="7062006" y="4077072"/>
              <a:ext cx="616024" cy="326818"/>
              <a:chOff x="6615852" y="3535058"/>
              <a:chExt cx="2347385" cy="431800"/>
            </a:xfrm>
          </p:grpSpPr>
          <p:sp>
            <p:nvSpPr>
              <p:cNvPr id="181" name="Rectangle 54"/>
              <p:cNvSpPr>
                <a:spLocks noChangeArrowheads="1"/>
              </p:cNvSpPr>
              <p:nvPr/>
            </p:nvSpPr>
            <p:spPr bwMode="auto">
              <a:xfrm>
                <a:off x="6731212" y="3535058"/>
                <a:ext cx="2232025" cy="43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2" name="Text Box 59"/>
              <p:cNvSpPr txBox="1">
                <a:spLocks noChangeArrowheads="1"/>
              </p:cNvSpPr>
              <p:nvPr/>
            </p:nvSpPr>
            <p:spPr bwMode="auto">
              <a:xfrm>
                <a:off x="6615852" y="3627848"/>
                <a:ext cx="2279622" cy="325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fr-FR" sz="1000" dirty="0" smtClean="0"/>
                  <a:t>Dosyfill</a:t>
                </a:r>
                <a:endParaRPr lang="fr-FR" sz="1000" dirty="0"/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7196860" y="663079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tx2">
                      <a:lumMod val="75000"/>
                    </a:schemeClr>
                  </a:solidFill>
                </a:rPr>
                <a:t>Mezclado en línea</a:t>
              </a:r>
            </a:p>
            <a:p>
              <a:pPr algn="ctr"/>
              <a:r>
                <a:rPr lang="fr-FR" sz="1000" b="1" dirty="0" smtClean="0">
                  <a:solidFill>
                    <a:schemeClr val="tx2">
                      <a:lumMod val="75000"/>
                    </a:schemeClr>
                  </a:solidFill>
                </a:rPr>
                <a:t>Just </a:t>
              </a:r>
              <a:r>
                <a:rPr lang="fr-FR" sz="1000" b="1" dirty="0">
                  <a:solidFill>
                    <a:schemeClr val="tx2">
                      <a:lumMod val="75000"/>
                    </a:schemeClr>
                  </a:solidFill>
                </a:rPr>
                <a:t>in Time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8197264" y="2910136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rgbClr val="00B0F0"/>
                  </a:solidFill>
                </a:rPr>
                <a:t>DACC</a:t>
              </a:r>
              <a:endParaRPr lang="fr-FR" sz="900" dirty="0">
                <a:solidFill>
                  <a:srgbClr val="00B0F0"/>
                </a:solidFill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8460432" y="3361018"/>
              <a:ext cx="0" cy="80287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7688907" y="4147302"/>
              <a:ext cx="80766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8" name="Image 1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2238885"/>
              <a:ext cx="702704" cy="326019"/>
            </a:xfrm>
            <a:prstGeom prst="rect">
              <a:avLst/>
            </a:prstGeom>
          </p:spPr>
        </p:pic>
        <p:grpSp>
          <p:nvGrpSpPr>
            <p:cNvPr id="198" name="Groupe 197"/>
            <p:cNvGrpSpPr/>
            <p:nvPr/>
          </p:nvGrpSpPr>
          <p:grpSpPr>
            <a:xfrm>
              <a:off x="7026251" y="3195422"/>
              <a:ext cx="498077" cy="737634"/>
              <a:chOff x="3857899" y="2564406"/>
              <a:chExt cx="498077" cy="737634"/>
            </a:xfrm>
          </p:grpSpPr>
          <p:grpSp>
            <p:nvGrpSpPr>
              <p:cNvPr id="199" name="Groupe 198"/>
              <p:cNvGrpSpPr/>
              <p:nvPr/>
            </p:nvGrpSpPr>
            <p:grpSpPr>
              <a:xfrm>
                <a:off x="3857899" y="2564406"/>
                <a:ext cx="426069" cy="737634"/>
                <a:chOff x="5498757" y="1271813"/>
                <a:chExt cx="426069" cy="737634"/>
              </a:xfrm>
            </p:grpSpPr>
            <p:sp>
              <p:nvSpPr>
                <p:cNvPr id="201" name="AutoShape 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512076" y="1468110"/>
                  <a:ext cx="412750" cy="541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Rectangle 47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Rectangle 48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Rectangle 50"/>
                <p:cNvSpPr>
                  <a:spLocks noChangeArrowheads="1"/>
                </p:cNvSpPr>
                <p:nvPr/>
              </p:nvSpPr>
              <p:spPr bwMode="auto">
                <a:xfrm>
                  <a:off x="5498757" y="1271813"/>
                  <a:ext cx="183119" cy="21297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Freeform 51"/>
                <p:cNvSpPr>
                  <a:spLocks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custGeom>
                  <a:avLst/>
                  <a:gdLst>
                    <a:gd name="T0" fmla="*/ 0 w 114"/>
                    <a:gd name="T1" fmla="*/ 0 h 453"/>
                    <a:gd name="T2" fmla="*/ 114 w 114"/>
                    <a:gd name="T3" fmla="*/ 114 h 453"/>
                    <a:gd name="T4" fmla="*/ 0 w 114"/>
                    <a:gd name="T5" fmla="*/ 227 h 453"/>
                    <a:gd name="T6" fmla="*/ 114 w 114"/>
                    <a:gd name="T7" fmla="*/ 340 h 453"/>
                    <a:gd name="T8" fmla="*/ 0 w 114"/>
                    <a:gd name="T9" fmla="*/ 453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4" h="453">
                      <a:moveTo>
                        <a:pt x="0" y="0"/>
                      </a:moveTo>
                      <a:lnTo>
                        <a:pt x="114" y="114"/>
                      </a:lnTo>
                      <a:lnTo>
                        <a:pt x="0" y="227"/>
                      </a:lnTo>
                      <a:lnTo>
                        <a:pt x="114" y="340"/>
                      </a:lnTo>
                      <a:lnTo>
                        <a:pt x="0" y="453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Freeform 52"/>
                <p:cNvSpPr>
                  <a:spLocks/>
                </p:cNvSpPr>
                <p:nvPr/>
              </p:nvSpPr>
              <p:spPr bwMode="auto">
                <a:xfrm>
                  <a:off x="5525683" y="1494212"/>
                  <a:ext cx="137205" cy="501616"/>
                </a:xfrm>
                <a:custGeom>
                  <a:avLst/>
                  <a:gdLst>
                    <a:gd name="T0" fmla="*/ 121 w 121"/>
                    <a:gd name="T1" fmla="*/ 442 h 442"/>
                    <a:gd name="T2" fmla="*/ 0 w 121"/>
                    <a:gd name="T3" fmla="*/ 329 h 442"/>
                    <a:gd name="T4" fmla="*/ 114 w 121"/>
                    <a:gd name="T5" fmla="*/ 216 h 442"/>
                    <a:gd name="T6" fmla="*/ 0 w 121"/>
                    <a:gd name="T7" fmla="*/ 114 h 442"/>
                    <a:gd name="T8" fmla="*/ 114 w 121"/>
                    <a:gd name="T9" fmla="*/ 0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442">
                      <a:moveTo>
                        <a:pt x="121" y="442"/>
                      </a:moveTo>
                      <a:lnTo>
                        <a:pt x="0" y="329"/>
                      </a:lnTo>
                      <a:lnTo>
                        <a:pt x="114" y="216"/>
                      </a:lnTo>
                      <a:lnTo>
                        <a:pt x="0" y="114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200" name="ZoneTexte 199"/>
              <p:cNvSpPr txBox="1"/>
              <p:nvPr/>
            </p:nvSpPr>
            <p:spPr>
              <a:xfrm>
                <a:off x="3991774" y="2622104"/>
                <a:ext cx="36420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solidFill>
                      <a:srgbClr val="00B050"/>
                    </a:solidFill>
                  </a:rPr>
                  <a:t>DM</a:t>
                </a:r>
                <a:endParaRPr lang="fr-FR" sz="9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2" name="ZoneTexte 151"/>
            <p:cNvSpPr txBox="1"/>
            <p:nvPr/>
          </p:nvSpPr>
          <p:spPr>
            <a:xfrm>
              <a:off x="8388689" y="3707740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rgbClr val="C00000"/>
                  </a:solidFill>
                </a:rPr>
                <a:t>Dosing </a:t>
              </a:r>
            </a:p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Top</a:t>
              </a:r>
              <a:endParaRPr lang="fr-FR" sz="9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3" name="ZoneTexte 152"/>
          <p:cNvSpPr txBox="1"/>
          <p:nvPr/>
        </p:nvSpPr>
        <p:spPr>
          <a:xfrm>
            <a:off x="6969480" y="4797152"/>
            <a:ext cx="206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pump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below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the buffer tank, c’ Dosyfill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suck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fluid</a:t>
            </a:r>
            <a:endParaRPr lang="fr-F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suction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start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, the top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sent to DACC for </a:t>
            </a:r>
            <a:r>
              <a:rPr lang="fr-FR" sz="1000" dirty="0" err="1" smtClean="0">
                <a:solidFill>
                  <a:schemeClr val="accent1">
                    <a:lumMod val="75000"/>
                  </a:schemeClr>
                </a:solidFill>
              </a:rPr>
              <a:t>dosing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injection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195736" y="260648"/>
            <a:ext cx="2304256" cy="4603948"/>
            <a:chOff x="2195736" y="260648"/>
            <a:chExt cx="2304256" cy="4603948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2195736" y="620688"/>
              <a:ext cx="0" cy="424390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/>
            <p:cNvSpPr txBox="1"/>
            <p:nvPr/>
          </p:nvSpPr>
          <p:spPr>
            <a:xfrm>
              <a:off x="2502036" y="260648"/>
              <a:ext cx="1762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tx2">
                      <a:lumMod val="75000"/>
                    </a:schemeClr>
                  </a:solidFill>
                </a:rPr>
                <a:t>Mezclado en línea</a:t>
              </a:r>
            </a:p>
            <a:p>
              <a:pPr algn="ctr"/>
              <a:r>
                <a:rPr lang="es-CL" sz="1000" b="1" dirty="0" smtClean="0">
                  <a:solidFill>
                    <a:schemeClr val="tx2">
                      <a:lumMod val="75000"/>
                    </a:schemeClr>
                  </a:solidFill>
                </a:rPr>
                <a:t>Dosificación proporcional</a:t>
              </a:r>
              <a:endParaRPr lang="es-CL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68" name="Objet 67"/>
            <p:cNvGraphicFramePr>
              <a:graphicFrameLocks noChangeAspect="1"/>
            </p:cNvGraphicFramePr>
            <p:nvPr>
              <p:extLst/>
            </p:nvPr>
          </p:nvGraphicFramePr>
          <p:xfrm>
            <a:off x="2762016" y="908720"/>
            <a:ext cx="597654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" name="Visio" r:id="rId22" imgW="1164416" imgH="2461612" progId="Visio.Drawing.11">
                    <p:embed/>
                  </p:oleObj>
                </mc:Choice>
                <mc:Fallback>
                  <p:oleObj name="Visio" r:id="rId22" imgW="1164416" imgH="2461612" progId="Visio.Drawing.11">
                    <p:embed/>
                    <p:pic>
                      <p:nvPicPr>
                        <p:cNvPr id="68" name="Obje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2016" y="908720"/>
                          <a:ext cx="597654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t 68"/>
            <p:cNvGraphicFramePr>
              <a:graphicFrameLocks noChangeAspect="1"/>
            </p:cNvGraphicFramePr>
            <p:nvPr>
              <p:extLst/>
            </p:nvPr>
          </p:nvGraphicFramePr>
          <p:xfrm>
            <a:off x="3450760" y="1125166"/>
            <a:ext cx="44434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" name="Visio" r:id="rId23" imgW="1164416" imgH="2461612" progId="Visio.Drawing.11">
                    <p:embed/>
                  </p:oleObj>
                </mc:Choice>
                <mc:Fallback>
                  <p:oleObj name="Visio" r:id="rId23" imgW="1164416" imgH="2461612" progId="Visio.Drawing.11">
                    <p:embed/>
                    <p:pic>
                      <p:nvPicPr>
                        <p:cNvPr id="69" name="Obje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760" y="1125166"/>
                          <a:ext cx="444347" cy="864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55"/>
            <p:cNvSpPr>
              <a:spLocks noChangeArrowheads="1"/>
            </p:cNvSpPr>
            <p:nvPr/>
          </p:nvSpPr>
          <p:spPr bwMode="auto">
            <a:xfrm>
              <a:off x="3775496" y="3788896"/>
              <a:ext cx="431800" cy="21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AutoShape 56"/>
            <p:cNvSpPr>
              <a:spLocks noChangeArrowheads="1"/>
            </p:cNvSpPr>
            <p:nvPr/>
          </p:nvSpPr>
          <p:spPr bwMode="auto">
            <a:xfrm rot="10800000">
              <a:off x="3775496" y="4006383"/>
              <a:ext cx="431800" cy="14446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3" name="Groupe 72"/>
            <p:cNvGrpSpPr/>
            <p:nvPr/>
          </p:nvGrpSpPr>
          <p:grpSpPr>
            <a:xfrm>
              <a:off x="2663651" y="4436968"/>
              <a:ext cx="1476301" cy="254418"/>
              <a:chOff x="7037549" y="3535058"/>
              <a:chExt cx="2232025" cy="431800"/>
            </a:xfrm>
          </p:grpSpPr>
          <p:sp>
            <p:nvSpPr>
              <p:cNvPr id="74" name="Rectangle 54"/>
              <p:cNvSpPr>
                <a:spLocks noChangeArrowheads="1"/>
              </p:cNvSpPr>
              <p:nvPr/>
            </p:nvSpPr>
            <p:spPr bwMode="auto">
              <a:xfrm>
                <a:off x="7037549" y="3535058"/>
                <a:ext cx="2232025" cy="43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Text Box 59"/>
              <p:cNvSpPr txBox="1">
                <a:spLocks noChangeArrowheads="1"/>
              </p:cNvSpPr>
              <p:nvPr/>
            </p:nvSpPr>
            <p:spPr bwMode="auto">
              <a:xfrm>
                <a:off x="7303423" y="3627848"/>
                <a:ext cx="129715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000" dirty="0"/>
                  <a:t>Packaging Machine</a:t>
                </a:r>
              </a:p>
            </p:txBody>
          </p:sp>
        </p:grpSp>
        <p:cxnSp>
          <p:nvCxnSpPr>
            <p:cNvPr id="81" name="Connecteur droit 80"/>
            <p:cNvCxnSpPr>
              <a:stCxn id="72" idx="0"/>
            </p:cNvCxnSpPr>
            <p:nvPr/>
          </p:nvCxnSpPr>
          <p:spPr>
            <a:xfrm flipH="1">
              <a:off x="3991395" y="4150846"/>
              <a:ext cx="1" cy="28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endCxn id="71" idx="0"/>
            </p:cNvCxnSpPr>
            <p:nvPr/>
          </p:nvCxnSpPr>
          <p:spPr>
            <a:xfrm flipH="1">
              <a:off x="3991396" y="3212832"/>
              <a:ext cx="12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83"/>
            <p:cNvSpPr txBox="1"/>
            <p:nvPr/>
          </p:nvSpPr>
          <p:spPr>
            <a:xfrm>
              <a:off x="3548843" y="1454443"/>
              <a:ext cx="22062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A</a:t>
              </a:r>
              <a:endParaRPr lang="fr-FR" sz="1000" dirty="0"/>
            </a:p>
          </p:txBody>
        </p:sp>
        <p:cxnSp>
          <p:nvCxnSpPr>
            <p:cNvPr id="2052" name="Connecteur droit 2051"/>
            <p:cNvCxnSpPr/>
            <p:nvPr/>
          </p:nvCxnSpPr>
          <p:spPr>
            <a:xfrm flipH="1">
              <a:off x="3051692" y="1916832"/>
              <a:ext cx="9151" cy="936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Connecteur droit 2053"/>
            <p:cNvCxnSpPr/>
            <p:nvPr/>
          </p:nvCxnSpPr>
          <p:spPr>
            <a:xfrm>
              <a:off x="3051692" y="2852936"/>
              <a:ext cx="819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Connecteur droit 2057"/>
            <p:cNvCxnSpPr/>
            <p:nvPr/>
          </p:nvCxnSpPr>
          <p:spPr>
            <a:xfrm>
              <a:off x="3635896" y="1814061"/>
              <a:ext cx="0" cy="1038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Image 1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238885"/>
              <a:ext cx="702704" cy="326019"/>
            </a:xfrm>
            <a:prstGeom prst="rect">
              <a:avLst/>
            </a:prstGeom>
          </p:spPr>
        </p:pic>
        <p:pic>
          <p:nvPicPr>
            <p:cNvPr id="183" name="Image 18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114" y="1959237"/>
              <a:ext cx="712830" cy="326019"/>
            </a:xfrm>
            <a:prstGeom prst="rect">
              <a:avLst/>
            </a:prstGeom>
          </p:spPr>
        </p:pic>
        <p:grpSp>
          <p:nvGrpSpPr>
            <p:cNvPr id="44" name="Groupe 43"/>
            <p:cNvGrpSpPr/>
            <p:nvPr/>
          </p:nvGrpSpPr>
          <p:grpSpPr>
            <a:xfrm>
              <a:off x="3857899" y="2564406"/>
              <a:ext cx="498077" cy="737634"/>
              <a:chOff x="3857899" y="2564406"/>
              <a:chExt cx="498077" cy="737634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3857899" y="2564406"/>
                <a:ext cx="426069" cy="737634"/>
                <a:chOff x="5498757" y="1271813"/>
                <a:chExt cx="426069" cy="737634"/>
              </a:xfrm>
            </p:grpSpPr>
            <p:sp>
              <p:nvSpPr>
                <p:cNvPr id="88" name="AutoShape 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512076" y="1468110"/>
                  <a:ext cx="412750" cy="541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Rectangle 48"/>
                <p:cNvSpPr>
                  <a:spLocks noChangeArrowheads="1"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Rectangle 50"/>
                <p:cNvSpPr>
                  <a:spLocks noChangeArrowheads="1"/>
                </p:cNvSpPr>
                <p:nvPr/>
              </p:nvSpPr>
              <p:spPr bwMode="auto">
                <a:xfrm>
                  <a:off x="5498757" y="1271813"/>
                  <a:ext cx="183119" cy="212970"/>
                </a:xfrm>
                <a:prstGeom prst="rect">
                  <a:avLst/>
                </a:prstGeom>
                <a:noFill/>
                <a:ln w="952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51"/>
                <p:cNvSpPr>
                  <a:spLocks/>
                </p:cNvSpPr>
                <p:nvPr/>
              </p:nvSpPr>
              <p:spPr bwMode="auto">
                <a:xfrm>
                  <a:off x="5525683" y="1481729"/>
                  <a:ext cx="129268" cy="514100"/>
                </a:xfrm>
                <a:custGeom>
                  <a:avLst/>
                  <a:gdLst>
                    <a:gd name="T0" fmla="*/ 0 w 114"/>
                    <a:gd name="T1" fmla="*/ 0 h 453"/>
                    <a:gd name="T2" fmla="*/ 114 w 114"/>
                    <a:gd name="T3" fmla="*/ 114 h 453"/>
                    <a:gd name="T4" fmla="*/ 0 w 114"/>
                    <a:gd name="T5" fmla="*/ 227 h 453"/>
                    <a:gd name="T6" fmla="*/ 114 w 114"/>
                    <a:gd name="T7" fmla="*/ 340 h 453"/>
                    <a:gd name="T8" fmla="*/ 0 w 114"/>
                    <a:gd name="T9" fmla="*/ 453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4" h="453">
                      <a:moveTo>
                        <a:pt x="0" y="0"/>
                      </a:moveTo>
                      <a:lnTo>
                        <a:pt x="114" y="114"/>
                      </a:lnTo>
                      <a:lnTo>
                        <a:pt x="0" y="227"/>
                      </a:lnTo>
                      <a:lnTo>
                        <a:pt x="114" y="340"/>
                      </a:lnTo>
                      <a:lnTo>
                        <a:pt x="0" y="453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52"/>
                <p:cNvSpPr>
                  <a:spLocks/>
                </p:cNvSpPr>
                <p:nvPr/>
              </p:nvSpPr>
              <p:spPr bwMode="auto">
                <a:xfrm>
                  <a:off x="5525683" y="1494212"/>
                  <a:ext cx="137205" cy="501616"/>
                </a:xfrm>
                <a:custGeom>
                  <a:avLst/>
                  <a:gdLst>
                    <a:gd name="T0" fmla="*/ 121 w 121"/>
                    <a:gd name="T1" fmla="*/ 442 h 442"/>
                    <a:gd name="T2" fmla="*/ 0 w 121"/>
                    <a:gd name="T3" fmla="*/ 329 h 442"/>
                    <a:gd name="T4" fmla="*/ 114 w 121"/>
                    <a:gd name="T5" fmla="*/ 216 h 442"/>
                    <a:gd name="T6" fmla="*/ 0 w 121"/>
                    <a:gd name="T7" fmla="*/ 114 h 442"/>
                    <a:gd name="T8" fmla="*/ 114 w 121"/>
                    <a:gd name="T9" fmla="*/ 0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442">
                      <a:moveTo>
                        <a:pt x="121" y="442"/>
                      </a:moveTo>
                      <a:lnTo>
                        <a:pt x="0" y="329"/>
                      </a:lnTo>
                      <a:lnTo>
                        <a:pt x="114" y="216"/>
                      </a:lnTo>
                      <a:lnTo>
                        <a:pt x="0" y="114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84" name="ZoneTexte 183"/>
              <p:cNvSpPr txBox="1"/>
              <p:nvPr/>
            </p:nvSpPr>
            <p:spPr>
              <a:xfrm>
                <a:off x="3991774" y="2622104"/>
                <a:ext cx="36420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solidFill>
                      <a:srgbClr val="00B050"/>
                    </a:solidFill>
                  </a:rPr>
                  <a:t>DM</a:t>
                </a:r>
                <a:endParaRPr lang="fr-FR" sz="9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>
              <a:off x="4499992" y="620688"/>
              <a:ext cx="0" cy="424390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t 10"/>
            <p:cNvGraphicFramePr>
              <a:graphicFrameLocks noChangeAspect="1"/>
            </p:cNvGraphicFramePr>
            <p:nvPr>
              <p:extLst/>
            </p:nvPr>
          </p:nvGraphicFramePr>
          <p:xfrm>
            <a:off x="2960718" y="2584548"/>
            <a:ext cx="180851" cy="207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4" name="Visio" r:id="rId24" imgW="361701" imgH="415704" progId="Visio.Drawing.11">
                    <p:embed/>
                  </p:oleObj>
                </mc:Choice>
                <mc:Fallback>
                  <p:oleObj name="Visio" r:id="rId24" imgW="361701" imgH="415704" progId="Visio.Drawing.11">
                    <p:embed/>
                    <p:pic>
                      <p:nvPicPr>
                        <p:cNvPr id="11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718" y="2584548"/>
                          <a:ext cx="180851" cy="207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 13"/>
            <p:cNvGraphicFramePr>
              <a:graphicFrameLocks noChangeAspect="1"/>
            </p:cNvGraphicFramePr>
            <p:nvPr>
              <p:extLst/>
            </p:nvPr>
          </p:nvGraphicFramePr>
          <p:xfrm>
            <a:off x="3545408" y="2434644"/>
            <a:ext cx="180975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" name="Visio" r:id="rId25" imgW="361701" imgH="415704" progId="Visio.Drawing.11">
                    <p:embed/>
                  </p:oleObj>
                </mc:Choice>
                <mc:Fallback>
                  <p:oleObj name="Visio" r:id="rId25" imgW="361701" imgH="415704" progId="Visio.Drawing.11">
                    <p:embed/>
                    <p:pic>
                      <p:nvPicPr>
                        <p:cNvPr id="14" name="Obje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408" y="2434644"/>
                          <a:ext cx="180975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" name="ZoneTexte 207"/>
            <p:cNvSpPr txBox="1"/>
            <p:nvPr/>
          </p:nvSpPr>
          <p:spPr>
            <a:xfrm>
              <a:off x="2839205" y="1454587"/>
              <a:ext cx="43665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WM</a:t>
              </a:r>
              <a:endParaRPr lang="fr-FR" sz="10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415" y="4725144"/>
            <a:ext cx="2089327" cy="1562110"/>
            <a:chOff x="35415" y="4725144"/>
            <a:chExt cx="2089327" cy="1562110"/>
          </a:xfrm>
        </p:grpSpPr>
        <p:sp>
          <p:nvSpPr>
            <p:cNvPr id="135" name="Rectangle 134"/>
            <p:cNvSpPr/>
            <p:nvPr/>
          </p:nvSpPr>
          <p:spPr>
            <a:xfrm>
              <a:off x="35415" y="4725144"/>
              <a:ext cx="2089327" cy="1562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5" name="Picture 2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817" y="4811120"/>
              <a:ext cx="3048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20" name="Picture 3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3" y="4815128"/>
              <a:ext cx="16764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upe 153"/>
          <p:cNvGrpSpPr/>
          <p:nvPr/>
        </p:nvGrpSpPr>
        <p:grpSpPr>
          <a:xfrm>
            <a:off x="2339752" y="4735710"/>
            <a:ext cx="2088232" cy="1562110"/>
            <a:chOff x="2310998" y="4735710"/>
            <a:chExt cx="2088232" cy="1562110"/>
          </a:xfrm>
        </p:grpSpPr>
        <p:sp>
          <p:nvSpPr>
            <p:cNvPr id="156" name="Rectangle 155"/>
            <p:cNvSpPr/>
            <p:nvPr/>
          </p:nvSpPr>
          <p:spPr>
            <a:xfrm>
              <a:off x="2310998" y="4735710"/>
              <a:ext cx="2088232" cy="1562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0" name="Picture 2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351" y="4836269"/>
              <a:ext cx="77152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0" name="Groupe 169"/>
          <p:cNvGrpSpPr/>
          <p:nvPr/>
        </p:nvGrpSpPr>
        <p:grpSpPr>
          <a:xfrm>
            <a:off x="4679425" y="4734915"/>
            <a:ext cx="2088232" cy="1562110"/>
            <a:chOff x="4679425" y="4734915"/>
            <a:chExt cx="2088232" cy="1562110"/>
          </a:xfrm>
        </p:grpSpPr>
        <p:sp>
          <p:nvSpPr>
            <p:cNvPr id="172" name="Rectangle 171"/>
            <p:cNvSpPr/>
            <p:nvPr/>
          </p:nvSpPr>
          <p:spPr>
            <a:xfrm>
              <a:off x="4679425" y="4734915"/>
              <a:ext cx="2088232" cy="1562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Picture 2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778" y="4815128"/>
              <a:ext cx="77152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7" name="Groupe 176"/>
          <p:cNvGrpSpPr/>
          <p:nvPr/>
        </p:nvGrpSpPr>
        <p:grpSpPr>
          <a:xfrm>
            <a:off x="6958872" y="4738923"/>
            <a:ext cx="2088232" cy="1562110"/>
            <a:chOff x="6958872" y="4738923"/>
            <a:chExt cx="2088232" cy="1562110"/>
          </a:xfrm>
        </p:grpSpPr>
        <p:sp>
          <p:nvSpPr>
            <p:cNvPr id="186" name="Rectangle 185"/>
            <p:cNvSpPr/>
            <p:nvPr/>
          </p:nvSpPr>
          <p:spPr>
            <a:xfrm>
              <a:off x="6958872" y="4738923"/>
              <a:ext cx="2088232" cy="1562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7" name="Picture 23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25" y="4822617"/>
              <a:ext cx="77152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8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32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772816"/>
            <a:ext cx="2910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15315B"/>
                </a:solidFill>
              </a:rPr>
              <a:t>PCM Just in Time dosing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3" y="1446023"/>
            <a:ext cx="6984295" cy="545289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0" y="908720"/>
            <a:ext cx="7777163" cy="6477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s-CL" dirty="0" smtClean="0"/>
              <a:t>Porqué elegir </a:t>
            </a:r>
            <a:r>
              <a:rPr lang="en-US" dirty="0" smtClean="0"/>
              <a:t>PCM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33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1484784"/>
            <a:ext cx="9144000" cy="4830695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0" y="908720"/>
            <a:ext cx="7777163" cy="6477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s-CL" dirty="0" smtClean="0"/>
              <a:t>Porqué elegir PCM ?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772816"/>
            <a:ext cx="4098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15315B"/>
                </a:solidFill>
              </a:rPr>
              <a:t>PCM Just in Time Multi-packs dosing</a:t>
            </a:r>
          </a:p>
        </p:txBody>
      </p:sp>
    </p:spTree>
    <p:extLst>
      <p:ext uri="{BB962C8B-B14F-4D97-AF65-F5344CB8AC3E}">
        <p14:creationId xmlns:p14="http://schemas.microsoft.com/office/powerpoint/2010/main" val="36821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Como </a:t>
            </a:r>
            <a:r>
              <a:rPr lang="es-CL" dirty="0" smtClean="0"/>
              <a:t>elegir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34</a:t>
            </a:fld>
            <a:endParaRPr 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-756592" y="3986188"/>
            <a:ext cx="5328592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Tx/>
              <a:buChar char="-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Dinámicos para ingredientes heterogéneos u homogéneos, viscosos, sensibles a las fuerzas de corte, con o sin trozos.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5973" y="4061593"/>
            <a:ext cx="3358612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285750" indent="-285750">
              <a:buFontTx/>
              <a:buChar char="-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Estático, para líquidos homogéneos </a:t>
            </a:r>
          </a:p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      sin trozos </a:t>
            </a:r>
          </a:p>
          <a:p>
            <a:pPr algn="ctr"/>
            <a:endParaRPr lang="fr-FR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56793"/>
            <a:ext cx="7791092" cy="2141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0" dirty="0" smtClean="0">
                <a:solidFill>
                  <a:srgbClr val="15315B"/>
                </a:solidFill>
              </a:rPr>
              <a:t> ?</a:t>
            </a:r>
            <a:endParaRPr lang="en-US" sz="15000" dirty="0">
              <a:solidFill>
                <a:srgbClr val="15315B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9107" y="2404626"/>
            <a:ext cx="14847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Dosymix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™</a:t>
            </a:r>
          </a:p>
          <a:p>
            <a:pPr algn="ctr"/>
            <a:endParaRPr lang="fr-FR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08661" y="1556792"/>
            <a:ext cx="20297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b="1" i="1" dirty="0" smtClean="0">
                <a:solidFill>
                  <a:schemeClr val="bg1">
                    <a:lumMod val="85000"/>
                  </a:schemeClr>
                </a:solidFill>
              </a:rPr>
              <a:t>Dinámico</a:t>
            </a:r>
            <a:endParaRPr lang="es-CL" sz="3200" b="1" i="1" dirty="0" smtClean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algn="ctr"/>
            <a:endParaRPr lang="es-CL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s-CL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s-CL" dirty="0"/>
          </a:p>
        </p:txBody>
      </p:sp>
      <p:sp>
        <p:nvSpPr>
          <p:cNvPr id="16" name="ZoneTexte 15"/>
          <p:cNvSpPr txBox="1"/>
          <p:nvPr/>
        </p:nvSpPr>
        <p:spPr>
          <a:xfrm>
            <a:off x="5726536" y="1556792"/>
            <a:ext cx="17780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b="1" i="1" dirty="0" smtClean="0">
                <a:solidFill>
                  <a:schemeClr val="bg1">
                    <a:lumMod val="85000"/>
                  </a:schemeClr>
                </a:solidFill>
              </a:rPr>
              <a:t>Estático</a:t>
            </a:r>
            <a:endParaRPr lang="es-CL" sz="3200" b="1" i="1" dirty="0" smtClean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algn="ctr"/>
            <a:endParaRPr lang="es-CL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s-CL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s-CL" dirty="0"/>
          </a:p>
        </p:txBody>
      </p:sp>
      <p:sp>
        <p:nvSpPr>
          <p:cNvPr id="18" name="ZoneTexte 17"/>
          <p:cNvSpPr txBox="1"/>
          <p:nvPr/>
        </p:nvSpPr>
        <p:spPr>
          <a:xfrm>
            <a:off x="6147155" y="2420888"/>
            <a:ext cx="112562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Dostam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756592" y="5013176"/>
            <a:ext cx="5328592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Tx/>
              <a:buChar char="-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Dinámico garantizara un eficiente CIP, la rotación móvil permite una limpieza completa cuando hay presencia de trozos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\\world.pcm.local\erwa\FRA\DepartmentFRA\Communication\Private\2-CHARTE-BD\2-BD_PICTURES\FOOD\FOOD_PUMPS\MIXERS\Dosym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700" r="31986" b="8442"/>
          <a:stretch/>
        </p:blipFill>
        <p:spPr bwMode="auto">
          <a:xfrm>
            <a:off x="5940152" y="764704"/>
            <a:ext cx="1631852" cy="50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35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786644" y="2051486"/>
            <a:ext cx="41047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chemeClr val="bg1">
                    <a:lumMod val="50000"/>
                  </a:schemeClr>
                </a:solidFill>
              </a:rPr>
              <a:t>Dosymix</a:t>
            </a:r>
            <a:r>
              <a:rPr lang="es-CL" sz="54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™</a:t>
            </a:r>
          </a:p>
          <a:p>
            <a:pPr algn="ctr"/>
            <a:endParaRPr lang="es-CL" sz="2400" b="1" i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r>
              <a:rPr lang="es-CL" sz="2400" b="1" i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Mezclador Dinámico! </a:t>
            </a:r>
          </a:p>
          <a:p>
            <a:pPr algn="ctr"/>
            <a:endParaRPr lang="fr-FR" sz="2400" b="1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1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36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pic>
        <p:nvPicPr>
          <p:cNvPr id="10" name="Picture 3" descr="\\world.pcm.local\erwa\FRA\DepartmentFRA\Communication\Private\2-CHARTE-BD\2-BD_PICTURES\FOOD\FOOD_PUMPS\MIXERS\Dosym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700" r="31986" b="8442"/>
          <a:stretch/>
        </p:blipFill>
        <p:spPr bwMode="auto">
          <a:xfrm>
            <a:off x="6639328" y="799714"/>
            <a:ext cx="1317048" cy="41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56792"/>
            <a:ext cx="259237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4.1 </a:t>
            </a:r>
            <a:r>
              <a:rPr lang="es-CL" sz="1400" b="1" dirty="0" smtClean="0">
                <a:solidFill>
                  <a:schemeClr val="tx2"/>
                </a:solidFill>
              </a:rPr>
              <a:t>Modelos</a:t>
            </a:r>
          </a:p>
          <a:p>
            <a:pPr lvl="3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-684584" y="5085184"/>
            <a:ext cx="7881474" cy="1152128"/>
            <a:chOff x="-684584" y="5085184"/>
            <a:chExt cx="7881474" cy="1152128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-684584" y="5085184"/>
              <a:ext cx="3813865" cy="101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3pPr lvl="2">
                <a:defRPr sz="1400">
                  <a:solidFill>
                    <a:schemeClr val="bg1">
                      <a:lumMod val="50000"/>
                    </a:schemeClr>
                  </a:solidFill>
                </a:defRPr>
              </a:lvl3pPr>
            </a:lstStyle>
            <a:p>
              <a:pPr lvl="3"/>
              <a:r>
                <a:rPr lang="fr-FR" sz="1400" b="1" dirty="0" smtClean="0">
                  <a:solidFill>
                    <a:schemeClr val="tx2"/>
                  </a:solidFill>
                </a:rPr>
                <a:t>Food grade and standards</a:t>
              </a:r>
            </a:p>
            <a:p>
              <a:pPr lvl="3"/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742950" lvl="1" indent="-285750">
                <a:buFontTx/>
                <a:buChar char="-"/>
              </a:pPr>
              <a:endParaRPr lang="fr-FR" sz="14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83568" y="5661248"/>
              <a:ext cx="6513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complies with the requirements of the EC-Directive Machinery 2006/42/CE. 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83568" y="5929535"/>
              <a:ext cx="13172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 non ATEX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83568" y="537321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9" name="Picture 3" descr="C:\Users\aromanros\Desktop\3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806" y="5413395"/>
              <a:ext cx="322842" cy="2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aromanros\Desktop\1080164-137835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445224"/>
              <a:ext cx="191540" cy="19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DA Logo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98" y="5429726"/>
              <a:ext cx="469871" cy="23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7"/>
          <a:stretch/>
        </p:blipFill>
        <p:spPr>
          <a:xfrm>
            <a:off x="971600" y="1879724"/>
            <a:ext cx="3881396" cy="17653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7" t="5885" b="16804"/>
          <a:stretch/>
        </p:blipFill>
        <p:spPr>
          <a:xfrm>
            <a:off x="1033156" y="3648400"/>
            <a:ext cx="3898884" cy="1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37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702503" y="1546930"/>
            <a:ext cx="376577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4.2 Construcción / Diseño</a:t>
            </a:r>
            <a:endParaRPr lang="es-CL" sz="1400" b="1" dirty="0">
              <a:solidFill>
                <a:schemeClr val="tx2"/>
              </a:solidFill>
            </a:endParaRPr>
          </a:p>
        </p:txBody>
      </p:sp>
      <p:pic>
        <p:nvPicPr>
          <p:cNvPr id="28" name="Imag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59745" y="610928"/>
            <a:ext cx="2448272" cy="5472608"/>
          </a:xfrm>
          <a:prstGeom prst="rect">
            <a:avLst/>
          </a:prstGeom>
          <a:noFill/>
        </p:spPr>
      </p:pic>
      <p:grpSp>
        <p:nvGrpSpPr>
          <p:cNvPr id="71" name="Groupe 70"/>
          <p:cNvGrpSpPr/>
          <p:nvPr/>
        </p:nvGrpSpPr>
        <p:grpSpPr>
          <a:xfrm>
            <a:off x="844340" y="1141363"/>
            <a:ext cx="6247940" cy="4746353"/>
            <a:chOff x="844340" y="1141363"/>
            <a:chExt cx="6247940" cy="4746353"/>
          </a:xfrm>
        </p:grpSpPr>
        <p:sp>
          <p:nvSpPr>
            <p:cNvPr id="21" name="ZoneTexte 20"/>
            <p:cNvSpPr txBox="1"/>
            <p:nvPr/>
          </p:nvSpPr>
          <p:spPr>
            <a:xfrm>
              <a:off x="844340" y="5302941"/>
              <a:ext cx="26212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Motor NORD</a:t>
              </a:r>
              <a:r>
                <a:rPr lang="es-CL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(opcional SEW)</a:t>
              </a:r>
            </a:p>
            <a:p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 (para velocidad fija o variable)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ZoneTexte 44"/>
                <p:cNvSpPr txBox="1"/>
                <p:nvPr/>
              </p:nvSpPr>
              <p:spPr>
                <a:xfrm>
                  <a:off x="6220449" y="1141363"/>
                  <a:ext cx="52610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⑥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5" name="ZoneText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449" y="1141363"/>
                  <a:ext cx="526105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299" b="-206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Connecteur droit avec flèche 2"/>
            <p:cNvCxnSpPr/>
            <p:nvPr/>
          </p:nvCxnSpPr>
          <p:spPr>
            <a:xfrm>
              <a:off x="6588224" y="1332184"/>
              <a:ext cx="504056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866391" y="2608805"/>
            <a:ext cx="6179033" cy="649558"/>
            <a:chOff x="866391" y="2608805"/>
            <a:chExt cx="6179033" cy="649558"/>
          </a:xfrm>
        </p:grpSpPr>
        <p:sp>
          <p:nvSpPr>
            <p:cNvPr id="17" name="ZoneTexte 16"/>
            <p:cNvSpPr txBox="1"/>
            <p:nvPr/>
          </p:nvSpPr>
          <p:spPr>
            <a:xfrm>
              <a:off x="866391" y="2608805"/>
              <a:ext cx="4140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Conexión de entrada: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 Flujo en pulsos o continuo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6220449" y="2876720"/>
                  <a:ext cx="52610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②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449" y="2876720"/>
                  <a:ext cx="526105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299" b="-206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Connecteur droit avec flèche 47"/>
            <p:cNvCxnSpPr/>
            <p:nvPr/>
          </p:nvCxnSpPr>
          <p:spPr>
            <a:xfrm>
              <a:off x="6746554" y="3092912"/>
              <a:ext cx="298870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-72777" y="2087760"/>
            <a:ext cx="7575401" cy="2036117"/>
            <a:chOff x="-72777" y="2087760"/>
            <a:chExt cx="7575401" cy="2036117"/>
          </a:xfrm>
        </p:grpSpPr>
        <p:sp>
          <p:nvSpPr>
            <p:cNvPr id="16" name="ZoneTexte 15"/>
            <p:cNvSpPr txBox="1"/>
            <p:nvPr/>
          </p:nvSpPr>
          <p:spPr>
            <a:xfrm>
              <a:off x="-72777" y="2087760"/>
              <a:ext cx="4899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Parte móvil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 (hélice) en acero inoxidable 316L</a:t>
              </a:r>
              <a:endParaRPr lang="es-CL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6220449" y="3742234"/>
                  <a:ext cx="52610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449" y="3742234"/>
                  <a:ext cx="526105" cy="3816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299" b="-225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Connecteur droit avec flèche 48"/>
            <p:cNvCxnSpPr/>
            <p:nvPr/>
          </p:nvCxnSpPr>
          <p:spPr>
            <a:xfrm>
              <a:off x="6643961" y="3924119"/>
              <a:ext cx="858663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/>
          <p:cNvGrpSpPr/>
          <p:nvPr/>
        </p:nvGrpSpPr>
        <p:grpSpPr>
          <a:xfrm>
            <a:off x="844340" y="3958457"/>
            <a:ext cx="6505884" cy="644274"/>
            <a:chOff x="844340" y="3958457"/>
            <a:chExt cx="6505884" cy="644274"/>
          </a:xfrm>
        </p:grpSpPr>
        <p:sp>
          <p:nvSpPr>
            <p:cNvPr id="19" name="ZoneTexte 18"/>
            <p:cNvSpPr txBox="1"/>
            <p:nvPr/>
          </p:nvSpPr>
          <p:spPr>
            <a:xfrm>
              <a:off x="844340" y="3958457"/>
              <a:ext cx="286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Cuerpo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en acero inoxidable </a:t>
              </a: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316L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6206134" y="4221088"/>
                  <a:ext cx="52610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④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134" y="4221088"/>
                  <a:ext cx="526105" cy="3816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3488" b="-206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onnecteur droit avec flèche 49"/>
            <p:cNvCxnSpPr/>
            <p:nvPr/>
          </p:nvCxnSpPr>
          <p:spPr>
            <a:xfrm flipV="1">
              <a:off x="6626213" y="4427239"/>
              <a:ext cx="724011" cy="2787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/>
          <p:cNvGrpSpPr/>
          <p:nvPr/>
        </p:nvGrpSpPr>
        <p:grpSpPr>
          <a:xfrm>
            <a:off x="844340" y="4650031"/>
            <a:ext cx="6391956" cy="971960"/>
            <a:chOff x="844340" y="4650031"/>
            <a:chExt cx="6391956" cy="697982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6626213" y="5348013"/>
              <a:ext cx="504056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844340" y="4650031"/>
              <a:ext cx="5743884" cy="37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Conexiones de salida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en</a:t>
              </a:r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acero inoxidable 316L individual </a:t>
              </a:r>
              <a:r>
                <a:rPr lang="es-CL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or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 salida (12 máx.)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flipV="1">
              <a:off x="6626213" y="5003304"/>
              <a:ext cx="610083" cy="344709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866391" y="2520448"/>
            <a:ext cx="7976130" cy="1197063"/>
            <a:chOff x="866391" y="2520448"/>
            <a:chExt cx="7976130" cy="1197063"/>
          </a:xfrm>
        </p:grpSpPr>
        <p:sp>
          <p:nvSpPr>
            <p:cNvPr id="18" name="ZoneTexte 17"/>
            <p:cNvSpPr txBox="1"/>
            <p:nvPr/>
          </p:nvSpPr>
          <p:spPr>
            <a:xfrm>
              <a:off x="866391" y="3194291"/>
              <a:ext cx="3629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Espaciador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en acero inoxidable 316L</a:t>
              </a:r>
            </a:p>
            <a:p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Equipado con un sello mecánico (SIC/SIC)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8316416" y="2520448"/>
                  <a:ext cx="52610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③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2520448"/>
                  <a:ext cx="526105" cy="3816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2299" b="-206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necteur droit avec flèche 61"/>
            <p:cNvCxnSpPr/>
            <p:nvPr/>
          </p:nvCxnSpPr>
          <p:spPr>
            <a:xfrm flipH="1">
              <a:off x="7907052" y="2780928"/>
              <a:ext cx="553380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 flipV="1">
              <a:off x="8183742" y="2627039"/>
              <a:ext cx="276690" cy="153889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78781" y="2068685"/>
            <a:ext cx="298255" cy="338554"/>
            <a:chOff x="3913705" y="883831"/>
            <a:chExt cx="298255" cy="338554"/>
          </a:xfrm>
        </p:grpSpPr>
        <p:sp>
          <p:nvSpPr>
            <p:cNvPr id="2" name="Oval 1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558" y="2564798"/>
            <a:ext cx="298255" cy="338554"/>
            <a:chOff x="3913705" y="883831"/>
            <a:chExt cx="298255" cy="338554"/>
          </a:xfrm>
        </p:grpSpPr>
        <p:sp>
          <p:nvSpPr>
            <p:cNvPr id="52" name="Oval 51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335" y="3164869"/>
            <a:ext cx="298255" cy="338554"/>
            <a:chOff x="3913705" y="883831"/>
            <a:chExt cx="298255" cy="338554"/>
          </a:xfrm>
        </p:grpSpPr>
        <p:sp>
          <p:nvSpPr>
            <p:cNvPr id="55" name="Oval 54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3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8112" y="3897200"/>
            <a:ext cx="298255" cy="338554"/>
            <a:chOff x="3913705" y="883831"/>
            <a:chExt cx="298255" cy="338554"/>
          </a:xfrm>
        </p:grpSpPr>
        <p:sp>
          <p:nvSpPr>
            <p:cNvPr id="58" name="Oval 57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78083" y="4611564"/>
            <a:ext cx="298255" cy="338554"/>
            <a:chOff x="3913705" y="883831"/>
            <a:chExt cx="298255" cy="338554"/>
          </a:xfrm>
        </p:grpSpPr>
        <p:sp>
          <p:nvSpPr>
            <p:cNvPr id="63" name="Oval 62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5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8558" y="5301208"/>
            <a:ext cx="298255" cy="338554"/>
            <a:chOff x="3913705" y="883831"/>
            <a:chExt cx="298255" cy="338554"/>
          </a:xfrm>
        </p:grpSpPr>
        <p:sp>
          <p:nvSpPr>
            <p:cNvPr id="70" name="Oval 69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39956" y="3783136"/>
            <a:ext cx="298255" cy="338554"/>
            <a:chOff x="3913705" y="883831"/>
            <a:chExt cx="298255" cy="338554"/>
          </a:xfrm>
        </p:grpSpPr>
        <p:sp>
          <p:nvSpPr>
            <p:cNvPr id="75" name="Oval 74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39956" y="2912649"/>
            <a:ext cx="298255" cy="338554"/>
            <a:chOff x="3913705" y="883831"/>
            <a:chExt cx="298255" cy="338554"/>
          </a:xfrm>
        </p:grpSpPr>
        <p:sp>
          <p:nvSpPr>
            <p:cNvPr id="79" name="Oval 78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435614" y="2563537"/>
            <a:ext cx="298255" cy="338554"/>
            <a:chOff x="3913705" y="883831"/>
            <a:chExt cx="298255" cy="338554"/>
          </a:xfrm>
        </p:grpSpPr>
        <p:sp>
          <p:nvSpPr>
            <p:cNvPr id="82" name="Oval 81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3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329733" y="4239737"/>
            <a:ext cx="298255" cy="338554"/>
            <a:chOff x="3913705" y="883831"/>
            <a:chExt cx="298255" cy="338554"/>
          </a:xfrm>
        </p:grpSpPr>
        <p:sp>
          <p:nvSpPr>
            <p:cNvPr id="85" name="Oval 84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29733" y="5200281"/>
            <a:ext cx="298255" cy="338554"/>
            <a:chOff x="3913705" y="883831"/>
            <a:chExt cx="298255" cy="338554"/>
          </a:xfrm>
        </p:grpSpPr>
        <p:sp>
          <p:nvSpPr>
            <p:cNvPr id="88" name="Oval 87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5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29733" y="1185546"/>
            <a:ext cx="298255" cy="338554"/>
            <a:chOff x="3913705" y="883831"/>
            <a:chExt cx="298255" cy="338554"/>
          </a:xfrm>
        </p:grpSpPr>
        <p:sp>
          <p:nvSpPr>
            <p:cNvPr id="91" name="Oval 90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6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38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36741"/>
            <a:ext cx="264341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4.3 </a:t>
            </a:r>
            <a:r>
              <a:rPr lang="es-CL" sz="1400" b="1" dirty="0" smtClean="0">
                <a:solidFill>
                  <a:schemeClr val="tx2"/>
                </a:solidFill>
              </a:rPr>
              <a:t>Ventajas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30898" y="634627"/>
            <a:ext cx="2448272" cy="5472608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-180528" y="3200136"/>
            <a:ext cx="7056784" cy="1149523"/>
            <a:chOff x="-180528" y="3200136"/>
            <a:chExt cx="7056784" cy="1149523"/>
          </a:xfrm>
        </p:grpSpPr>
        <p:sp>
          <p:nvSpPr>
            <p:cNvPr id="16" name="ZoneTexte 15"/>
            <p:cNvSpPr txBox="1"/>
            <p:nvPr/>
          </p:nvSpPr>
          <p:spPr>
            <a:xfrm>
              <a:off x="-180528" y="3200136"/>
              <a:ext cx="4281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Partes móviles en acero inoxidable316L</a:t>
              </a:r>
              <a:endParaRPr lang="es-CL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40829" y="3610995"/>
              <a:ext cx="61354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Ideal para productos sensibles a esfuerzos de corte, con contenidos de solidos o fibras</a:t>
              </a:r>
              <a:b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Forma redondeada de la hélice: Evita la adhesión de ingredientes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23900" y="22771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Diseñado para mezclar productos con diferentes viscosidades y/o proporciones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5645" y="2297092"/>
            <a:ext cx="298255" cy="338554"/>
            <a:chOff x="3913705" y="883831"/>
            <a:chExt cx="298255" cy="338554"/>
          </a:xfrm>
        </p:grpSpPr>
        <p:sp>
          <p:nvSpPr>
            <p:cNvPr id="20" name="Oval 19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422" y="3200137"/>
            <a:ext cx="298255" cy="338554"/>
            <a:chOff x="3913705" y="883831"/>
            <a:chExt cx="298255" cy="338554"/>
          </a:xfrm>
        </p:grpSpPr>
        <p:sp>
          <p:nvSpPr>
            <p:cNvPr id="23" name="Oval 22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15422" y="4624306"/>
            <a:ext cx="5235814" cy="641975"/>
            <a:chOff x="415422" y="4624306"/>
            <a:chExt cx="5235814" cy="641975"/>
          </a:xfrm>
        </p:grpSpPr>
        <p:grpSp>
          <p:nvGrpSpPr>
            <p:cNvPr id="25" name="Group 24"/>
            <p:cNvGrpSpPr/>
            <p:nvPr/>
          </p:nvGrpSpPr>
          <p:grpSpPr>
            <a:xfrm>
              <a:off x="415422" y="4743061"/>
              <a:ext cx="298255" cy="338554"/>
              <a:chOff x="3913705" y="883831"/>
              <a:chExt cx="298255" cy="33855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3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723900" y="4624306"/>
              <a:ext cx="4927336" cy="641975"/>
              <a:chOff x="723900" y="4624306"/>
              <a:chExt cx="4927336" cy="641975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723900" y="4743061"/>
                <a:ext cx="49273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3A Hygienic Design:  permite CIP &amp; SIP</a:t>
                </a:r>
              </a:p>
              <a:p>
                <a:endParaRPr lang="fr-FR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8" name="Picture 3" descr="C:\Users\aromanros\Desktop\3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4624306"/>
                <a:ext cx="521241" cy="432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85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39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30898" y="634627"/>
            <a:ext cx="2448272" cy="5472608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13348" y="4202504"/>
            <a:ext cx="544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Fácil y rápido ensamblaje/desarmado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Cuerpo unido con abrazaderas y sello mecánico tipo cartucho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72133" y="3160497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Multi salidas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 : </a:t>
            </a:r>
          </a:p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Distribución mas precisa del producto. </a:t>
            </a:r>
            <a:b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Facilita integración con la maquina de llenado o integración en la configuración "Just in time"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2133" y="223398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Pequeño volumen interno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Minimiza perdida de producto durante cambio de recetas y durante CIP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135" y="2258418"/>
            <a:ext cx="298255" cy="338554"/>
            <a:chOff x="3913705" y="883831"/>
            <a:chExt cx="298255" cy="338554"/>
          </a:xfrm>
        </p:grpSpPr>
        <p:sp>
          <p:nvSpPr>
            <p:cNvPr id="17" name="Oval 16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8335" y="3174612"/>
            <a:ext cx="298255" cy="338554"/>
            <a:chOff x="3913705" y="883831"/>
            <a:chExt cx="298255" cy="338554"/>
          </a:xfrm>
        </p:grpSpPr>
        <p:sp>
          <p:nvSpPr>
            <p:cNvPr id="21" name="Oval 20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5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7599" y="4205630"/>
            <a:ext cx="298255" cy="338554"/>
            <a:chOff x="3913705" y="883831"/>
            <a:chExt cx="298255" cy="338554"/>
          </a:xfrm>
        </p:grpSpPr>
        <p:sp>
          <p:nvSpPr>
            <p:cNvPr id="25" name="Oval 24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-684584" y="1536741"/>
            <a:ext cx="264341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4.3 Ventajas 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67599" y="5156705"/>
            <a:ext cx="5932592" cy="338554"/>
            <a:chOff x="367599" y="5156705"/>
            <a:chExt cx="5932592" cy="338554"/>
          </a:xfrm>
        </p:grpSpPr>
        <p:grpSp>
          <p:nvGrpSpPr>
            <p:cNvPr id="27" name="Group 26"/>
            <p:cNvGrpSpPr/>
            <p:nvPr/>
          </p:nvGrpSpPr>
          <p:grpSpPr>
            <a:xfrm>
              <a:off x="367599" y="5156705"/>
              <a:ext cx="298255" cy="338554"/>
              <a:chOff x="3913705" y="883831"/>
              <a:chExt cx="298255" cy="33855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7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672132" y="5186312"/>
              <a:ext cx="5628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Sellos mecánicos estandarizados con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Bomba HyCare</a:t>
              </a: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™</a:t>
              </a: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PORQUE PCM 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Gran conocimiento del Mercado alimenticio</a:t>
            </a:r>
          </a:p>
          <a:p>
            <a:endParaRPr lang="en-US" dirty="0"/>
          </a:p>
          <a:p>
            <a:r>
              <a:rPr lang="es-CL" sz="2000" dirty="0" smtClean="0"/>
              <a:t>Existe una gran cantidad de fabricantes de motobombas de cavidad progresiva, cuyas ventas son 70% en minería y tratamiento de aguas y 20% en mercados alimenticios, en cambio PCM vende el 70% de sus bombas de cavidad progresiva hacia el Mercado alimenticio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s-CL" sz="2000" dirty="0" smtClean="0"/>
              <a:t>PCM está</a:t>
            </a:r>
            <a:r>
              <a:rPr lang="en-US" dirty="0" smtClean="0"/>
              <a:t> </a:t>
            </a:r>
            <a:r>
              <a:rPr lang="es-CL" sz="2000" dirty="0" smtClean="0"/>
              <a:t>orientada al Mercado alimenticio, tanto en el diseño de sus motobombas de cavidad progresiva, así como en el conocimiento profundo de todos sus ingenieros y técnicos del Mercado alimenticio, los procesos productivos y las aplicaciones de nuestros sistemas en el mismo.</a:t>
            </a:r>
            <a:endParaRPr lang="es-CL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6C27-C8EE-4795-82FF-BAC9D22140EC}" type="datetime1">
              <a:rPr lang="fr-FR" smtClean="0"/>
              <a:pPr>
                <a:defRPr/>
              </a:pPr>
              <a:t>28/06/2019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Food market – PCM Univeristy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61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40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56792"/>
            <a:ext cx="3826689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4.4 </a:t>
            </a:r>
            <a:r>
              <a:rPr lang="es-CL" sz="1400" b="1" dirty="0" smtClean="0">
                <a:solidFill>
                  <a:schemeClr val="tx2"/>
                </a:solidFill>
              </a:rPr>
              <a:t>Principio de Operación</a:t>
            </a:r>
            <a:endParaRPr lang="es-CL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30898" y="634627"/>
            <a:ext cx="2448272" cy="5472608"/>
          </a:xfrm>
          <a:prstGeom prst="rect">
            <a:avLst/>
          </a:prstGeom>
          <a:noFill/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684584" y="2204492"/>
            <a:ext cx="758733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El flujo es generado por una motobomba externa y no por el Dosymix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™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-684584" y="2853725"/>
            <a:ext cx="7272808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Gracias al diseño del cuerpo, con una hélice doble de direcciones opuestas, </a:t>
            </a:r>
            <a:r>
              <a:rPr lang="es-CL" sz="1400" b="1" u="sng" dirty="0" smtClean="0">
                <a:solidFill>
                  <a:schemeClr val="bg1">
                    <a:lumMod val="50000"/>
                  </a:schemeClr>
                </a:solidFill>
              </a:rPr>
              <a:t>un flujo ascendente y descendente es producido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  para un suave mezclado de los ingredientes y asegurar una distribución uniforme.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497297" y="5789017"/>
            <a:ext cx="250902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2"/>
            <a:r>
              <a:rPr lang="en-US" dirty="0"/>
              <a:t>	</a:t>
            </a:r>
            <a:r>
              <a:rPr lang="en-US" dirty="0">
                <a:hlinkClick r:id="rId4" action="ppaction://hlinkfile"/>
              </a:rPr>
              <a:t>movie</a:t>
            </a:r>
            <a:endParaRPr lang="en-US" dirty="0"/>
          </a:p>
        </p:txBody>
      </p:sp>
      <p:cxnSp>
        <p:nvCxnSpPr>
          <p:cNvPr id="44" name="Straight Arrow Connector 2"/>
          <p:cNvCxnSpPr/>
          <p:nvPr/>
        </p:nvCxnSpPr>
        <p:spPr>
          <a:xfrm>
            <a:off x="4932040" y="5942906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75" y="5589240"/>
            <a:ext cx="707333" cy="7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41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s-CL" dirty="0" smtClean="0"/>
              <a:t>. Dosymix™</a:t>
            </a:r>
            <a:endParaRPr lang="es-CL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30898" y="634627"/>
            <a:ext cx="2448272" cy="5472608"/>
          </a:xfrm>
          <a:prstGeom prst="rect">
            <a:avLst/>
          </a:prstGeom>
          <a:noFill/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597260" y="2182376"/>
            <a:ext cx="740150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CL" sz="1600" b="1" u="sng" dirty="0" smtClean="0">
                <a:solidFill>
                  <a:srgbClr val="FF0000"/>
                </a:solidFill>
              </a:rPr>
              <a:t>tiempo de residencia</a:t>
            </a:r>
            <a:r>
              <a:rPr lang="es-CL" sz="1600" dirty="0" smtClean="0">
                <a:solidFill>
                  <a:srgbClr val="FF0000"/>
                </a:solidFill>
              </a:rPr>
              <a:t>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dentro del cuerpo del mezclador 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(medido en segundos)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asegura la calidad del mezclado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-597260" y="3120222"/>
            <a:ext cx="5697072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El Tiempo de residencia depende de 2 factores: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71750" lvl="5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El volumen interno del Dosymix 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El caudal (Litros/hora)</a:t>
            </a:r>
          </a:p>
          <a:p>
            <a:pPr marL="2571750" lvl="5" indent="-285750">
              <a:buFont typeface="Arial" pitchFamily="34" charset="0"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684584" y="1548667"/>
            <a:ext cx="4839786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</a:t>
            </a:r>
            <a:r>
              <a:rPr lang="fr-FR" sz="1400" b="1" dirty="0">
                <a:solidFill>
                  <a:schemeClr val="tx2"/>
                </a:solidFill>
              </a:rPr>
              <a:t>5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es-CL" sz="1400" b="1" dirty="0" smtClean="0">
                <a:solidFill>
                  <a:schemeClr val="tx2"/>
                </a:solidFill>
              </a:rPr>
              <a:t>Criterios de selección y eficiencia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84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42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59">
            <a:off x="6530898" y="634627"/>
            <a:ext cx="2448272" cy="5472608"/>
          </a:xfrm>
          <a:prstGeom prst="rect">
            <a:avLst/>
          </a:prstGeom>
          <a:noFill/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684584" y="2071583"/>
            <a:ext cx="7344816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Dependiendo del flujo de producción y la viscosidad del material, se seleccionara el volumen de mezcla necesario (tamaño del mezclador), para alcanzar </a:t>
            </a:r>
            <a:r>
              <a:rPr lang="es-CL" sz="1400" b="1" u="sng" dirty="0" smtClean="0">
                <a:solidFill>
                  <a:srgbClr val="FF0000"/>
                </a:solidFill>
              </a:rPr>
              <a:t>el tiempo de residencia requerido.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684584" y="1548667"/>
            <a:ext cx="474040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4.5 Criterios de selección y eficiencia</a:t>
            </a:r>
            <a:endParaRPr lang="es-CL" dirty="0"/>
          </a:p>
        </p:txBody>
      </p:sp>
      <p:grpSp>
        <p:nvGrpSpPr>
          <p:cNvPr id="2" name="Groupe 1"/>
          <p:cNvGrpSpPr/>
          <p:nvPr/>
        </p:nvGrpSpPr>
        <p:grpSpPr>
          <a:xfrm>
            <a:off x="-684584" y="3370931"/>
            <a:ext cx="7848872" cy="2456983"/>
            <a:chOff x="-684584" y="3348281"/>
            <a:chExt cx="7848872" cy="2456983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-684584" y="3348281"/>
              <a:ext cx="7848872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3pPr lvl="2">
                <a:defRPr sz="1400">
                  <a:solidFill>
                    <a:schemeClr val="bg1">
                      <a:lumMod val="50000"/>
                    </a:schemeClr>
                  </a:solidFill>
                </a:defRPr>
              </a:lvl3pPr>
            </a:lstStyle>
            <a:p>
              <a:pPr lvl="3"/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</a:rPr>
                <a:t>Recomendaciones  de Tiempos de Residencia en función de la viscosidad.</a:t>
              </a:r>
              <a:endParaRPr lang="es-CL" sz="16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68" y="4201641"/>
              <a:ext cx="5919064" cy="1603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08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43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580311" y="1537094"/>
            <a:ext cx="247535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Ejemplo 1</a:t>
            </a:r>
            <a:r>
              <a:rPr lang="fr-FR" sz="1400" b="1" dirty="0" smtClean="0">
                <a:solidFill>
                  <a:schemeClr val="tx2"/>
                </a:solidFill>
              </a:rPr>
              <a:t>:</a:t>
            </a:r>
            <a:endParaRPr lang="fr-FR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609408" y="2113692"/>
            <a:ext cx="7917712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Emulsionado de carne + colorantes y aditivos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Viscosidad : 10 000 up to 40 000 cpo - / Flujo de producción: 500 to 1500kg/h (0,51 to 1,53 m3/h)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40404" y="5517232"/>
            <a:ext cx="5558522" cy="369332"/>
            <a:chOff x="1940404" y="5661248"/>
            <a:chExt cx="5558522" cy="369332"/>
          </a:xfrm>
        </p:grpSpPr>
        <p:sp>
          <p:nvSpPr>
            <p:cNvPr id="16" name="ZoneTexte 34"/>
            <p:cNvSpPr txBox="1"/>
            <p:nvPr/>
          </p:nvSpPr>
          <p:spPr>
            <a:xfrm>
              <a:off x="2575783" y="5661248"/>
              <a:ext cx="492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Recomendación: </a:t>
              </a:r>
              <a:r>
                <a:rPr lang="es-CL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DM 4000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 volumen interno = 17L</a:t>
              </a: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)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7" name="Straight Arrow Connector 2"/>
            <p:cNvCxnSpPr/>
            <p:nvPr/>
          </p:nvCxnSpPr>
          <p:spPr>
            <a:xfrm>
              <a:off x="1940404" y="5877272"/>
              <a:ext cx="432048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73" y="951306"/>
            <a:ext cx="43243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3" y="3775075"/>
            <a:ext cx="3636000" cy="8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08" y="3775075"/>
            <a:ext cx="3636000" cy="8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44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57440" y="1556688"/>
            <a:ext cx="247535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Ejemplo 2:</a:t>
            </a:r>
            <a:endParaRPr lang="es-CL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634917" y="2001045"/>
            <a:ext cx="6025070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Puré de papas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Viscosidad : 5 000 a 20 000 cps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Caudal de producción: 3,5m3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02128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*</a:t>
            </a:r>
            <a:r>
              <a:rPr lang="fr-FR" sz="1000" dirty="0" smtClean="0"/>
              <a:t> </a:t>
            </a:r>
            <a:r>
              <a:rPr lang="es-CL" sz="1000" dirty="0" smtClean="0"/>
              <a:t>3600 segundos = 1 hora</a:t>
            </a:r>
            <a:endParaRPr lang="es-CL" sz="10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73" y="951306"/>
            <a:ext cx="43243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229521"/>
            <a:ext cx="3132000" cy="8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02" y="3229521"/>
            <a:ext cx="3132000" cy="8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1956180" y="4509120"/>
            <a:ext cx="5587376" cy="369332"/>
            <a:chOff x="1475656" y="5517232"/>
            <a:chExt cx="5587376" cy="369332"/>
          </a:xfrm>
        </p:grpSpPr>
        <p:cxnSp>
          <p:nvCxnSpPr>
            <p:cNvPr id="33" name="Straight Arrow Connector 2"/>
            <p:cNvCxnSpPr/>
            <p:nvPr/>
          </p:nvCxnSpPr>
          <p:spPr>
            <a:xfrm>
              <a:off x="1475656" y="5733256"/>
              <a:ext cx="432048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111035" y="5517232"/>
              <a:ext cx="4951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solidFill>
                    <a:schemeClr val="bg1">
                      <a:lumMod val="50000"/>
                    </a:schemeClr>
                  </a:solidFill>
                </a:rPr>
                <a:t>Recomendación: </a:t>
              </a:r>
              <a:r>
                <a:rPr lang="es-CL" b="1" dirty="0" smtClean="0">
                  <a:solidFill>
                    <a:schemeClr val="bg1">
                      <a:lumMod val="50000"/>
                    </a:schemeClr>
                  </a:solidFill>
                </a:rPr>
                <a:t>DM10 000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(volumen interno= 30L)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512168" y="5229200"/>
            <a:ext cx="6156176" cy="734729"/>
            <a:chOff x="3096344" y="5037342"/>
            <a:chExt cx="6156176" cy="734729"/>
          </a:xfrm>
        </p:grpSpPr>
        <p:sp>
          <p:nvSpPr>
            <p:cNvPr id="37" name="Rectangle 36"/>
            <p:cNvSpPr/>
            <p:nvPr/>
          </p:nvSpPr>
          <p:spPr>
            <a:xfrm>
              <a:off x="3096344" y="5037342"/>
              <a:ext cx="5940152" cy="695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096344" y="5312149"/>
              <a:ext cx="2954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1400" b="1" dirty="0" smtClean="0"/>
                <a:t>Tiempo</a:t>
              </a:r>
              <a:r>
                <a:rPr lang="es-CR" sz="1400" dirty="0" smtClean="0"/>
                <a:t> = 			</a:t>
              </a:r>
              <a:endParaRPr lang="es-CR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461864" y="5448355"/>
              <a:ext cx="16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dirty="0" smtClean="0"/>
                <a:t>Caudal in Litros/h	</a:t>
              </a:r>
              <a:endParaRPr lang="es-CL" sz="1400" dirty="0" smtClean="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4579997" y="5445224"/>
              <a:ext cx="1493938" cy="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4092470" y="5137447"/>
              <a:ext cx="2567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Vol DM * </a:t>
              </a:r>
              <a:r>
                <a:rPr lang="es-CL" sz="1400" dirty="0" smtClean="0"/>
                <a:t>Tiempo en seg</a:t>
              </a:r>
              <a:endParaRPr lang="es-CL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481020" y="5320360"/>
              <a:ext cx="53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= </a:t>
              </a:r>
              <a:endParaRPr lang="fr-FR" sz="14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208420" y="546429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3500	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747700" y="5137447"/>
              <a:ext cx="1352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30* 3600</a:t>
              </a:r>
              <a:r>
                <a:rPr lang="fr-FR" sz="1400" dirty="0" smtClean="0">
                  <a:solidFill>
                    <a:srgbClr val="FF0000"/>
                  </a:solidFill>
                </a:rPr>
                <a:t>*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6974329" y="5445224"/>
              <a:ext cx="855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7960847" y="5328572"/>
              <a:ext cx="12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= </a:t>
              </a:r>
              <a:r>
                <a:rPr lang="fr-FR" sz="1400" b="1" dirty="0" smtClean="0"/>
                <a:t>30,86 s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45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pic>
        <p:nvPicPr>
          <p:cNvPr id="10" name="Picture 3" descr="\\world.pcm.local\erwa\FRA\DepartmentFRA\Communication\Private\2-CHARTE-BD\2-BD_PICTURES\FOOD\FOOD_PUMPS\MIXERS\Dosym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700" r="31986" b="8442"/>
          <a:stretch/>
        </p:blipFill>
        <p:spPr bwMode="auto">
          <a:xfrm>
            <a:off x="7101103" y="794874"/>
            <a:ext cx="1368123" cy="42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37006" y="1556792"/>
            <a:ext cx="377539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4.6 Standard construction</a:t>
            </a:r>
          </a:p>
          <a:p>
            <a:pPr lvl="3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90550" y="1642222"/>
            <a:ext cx="8445946" cy="1498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Montaje Vertical (motor en la parte superior)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Sello mecánico simple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Descarga unitaria o múltiple (hasta12 salidas máximo)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Motor : NORD (145 o 300 rpm) Clase IE2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85800" y="3642272"/>
            <a:ext cx="8445946" cy="1978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Sello mecánico doble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Camisa de calefacción o enfriamiento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Cubierta para motor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Opciones de conexión: Abrazaderas, DIN 11864, DIN 11851, SMS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NEMA motor (USA) 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585542" y="3588780"/>
            <a:ext cx="268214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4.7 Opciones</a:t>
            </a:r>
          </a:p>
          <a:p>
            <a:pPr lvl="3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2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46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56792"/>
            <a:ext cx="5381088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4.7 </a:t>
            </a:r>
            <a:r>
              <a:rPr lang="es-CL" sz="1400" b="1" dirty="0" smtClean="0">
                <a:solidFill>
                  <a:schemeClr val="tx2"/>
                </a:solidFill>
              </a:rPr>
              <a:t>Especificaciones Técnicas según modelo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036496" cy="227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4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47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684584" y="1556792"/>
            <a:ext cx="538108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4.7 </a:t>
            </a:r>
            <a:r>
              <a:rPr lang="es-CL" sz="1400" b="1" dirty="0" smtClean="0">
                <a:solidFill>
                  <a:schemeClr val="tx2"/>
                </a:solidFill>
              </a:rPr>
              <a:t>Especificaciones Técnicas según modelo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7" y="2360612"/>
            <a:ext cx="7316911" cy="279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48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4. Dosymix™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684584" y="1556792"/>
            <a:ext cx="5413661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4.8 </a:t>
            </a:r>
            <a:r>
              <a:rPr lang="es-CL" sz="1400" b="1" dirty="0" smtClean="0">
                <a:solidFill>
                  <a:schemeClr val="tx2"/>
                </a:solidFill>
              </a:rPr>
              <a:t>Caída de presión a distintas viscosidades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822398" cy="439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49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835697" y="170080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chemeClr val="bg1">
                    <a:lumMod val="50000"/>
                  </a:schemeClr>
                </a:solidFill>
              </a:rPr>
              <a:t>Dostam</a:t>
            </a:r>
            <a:endParaRPr lang="es-CL" sz="5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s-CL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s-CL" sz="2400" b="1" i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mezcladores estáticos</a:t>
            </a:r>
            <a:endParaRPr lang="es-CL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11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"/>
          <a:stretch/>
        </p:blipFill>
        <p:spPr>
          <a:xfrm>
            <a:off x="5566694" y="1232943"/>
            <a:ext cx="3446515" cy="30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PORQUE PCM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err="1" smtClean="0"/>
              <a:t>Porqu</a:t>
            </a:r>
            <a:r>
              <a:rPr lang="en-US" dirty="0" smtClean="0"/>
              <a:t>é</a:t>
            </a:r>
            <a:r>
              <a:rPr lang="es-CL" sz="2000" dirty="0" smtClean="0"/>
              <a:t> nuestro representante es BIA CONSULT y no una empresa orientada al Tratamiento de aguas residuales?, o una empresa orientada a otro tipo de industrias (minería, celulosa, etc.)?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sz="2000" dirty="0" smtClean="0"/>
              <a:t>No es suficiente el diseño y producción de un equipo o Sistema de calidad superior, si no va acompañado de la experiencia y conocimiento de los procesos productivos de parte de las personas que están seleccionando y vendiendo estos sistemas o equipos.</a:t>
            </a:r>
          </a:p>
          <a:p>
            <a:endParaRPr lang="es-CL" sz="2000" dirty="0" smtClean="0"/>
          </a:p>
          <a:p>
            <a:r>
              <a:rPr lang="es-CL" sz="2000" dirty="0" smtClean="0"/>
              <a:t>Ejemplo de lo anterior puede ser la simple selección de una motobomba de cavidad progresiva para bombear un fluido “delicado”, que no debe ser sometido a grandes esfuerzos o fuerzas de corte.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6C27-C8EE-4795-82FF-BAC9D22140EC}" type="datetime1">
              <a:rPr lang="fr-FR" smtClean="0"/>
              <a:pPr>
                <a:defRPr/>
              </a:pPr>
              <a:t>28/06/2019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Food market – PCM Univeristy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77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67" y="836712"/>
            <a:ext cx="3954661" cy="33083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50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32288" y="1524326"/>
            <a:ext cx="259237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5.1 </a:t>
            </a:r>
            <a:r>
              <a:rPr lang="es-CL" sz="1400" b="1" dirty="0" smtClean="0">
                <a:solidFill>
                  <a:schemeClr val="tx2"/>
                </a:solidFill>
              </a:rPr>
              <a:t>Modelos</a:t>
            </a:r>
          </a:p>
          <a:p>
            <a:pPr lvl="3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 smtClean="0"/>
              <a:t>5. Dostam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/>
          <a:stretch/>
        </p:blipFill>
        <p:spPr>
          <a:xfrm>
            <a:off x="827584" y="3658468"/>
            <a:ext cx="3919372" cy="1282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4"/>
          <a:stretch/>
        </p:blipFill>
        <p:spPr>
          <a:xfrm>
            <a:off x="755576" y="2074292"/>
            <a:ext cx="3907153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5800" y="6383931"/>
            <a:ext cx="4495800" cy="525440"/>
          </a:xfrm>
        </p:spPr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51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8431" y="1537060"/>
            <a:ext cx="300114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>
                <a:solidFill>
                  <a:schemeClr val="tx2"/>
                </a:solidFill>
              </a:rPr>
              <a:t>5</a:t>
            </a:r>
            <a:r>
              <a:rPr lang="fr-FR" sz="1400" b="1" dirty="0" smtClean="0">
                <a:solidFill>
                  <a:schemeClr val="tx2"/>
                </a:solidFill>
              </a:rPr>
              <a:t>.2 </a:t>
            </a:r>
            <a:r>
              <a:rPr lang="es-CL" sz="1400" b="1" dirty="0" smtClean="0">
                <a:solidFill>
                  <a:schemeClr val="tx2"/>
                </a:solidFill>
              </a:rPr>
              <a:t>Composición</a:t>
            </a:r>
            <a:endParaRPr lang="es-CL" dirty="0"/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6713"/>
            <a:ext cx="1893642" cy="1584176"/>
          </a:xfrm>
          <a:prstGeom prst="rect">
            <a:avLst/>
          </a:prstGeom>
        </p:spPr>
      </p:pic>
      <p:pic>
        <p:nvPicPr>
          <p:cNvPr id="52" name="Picture 8" descr="Img1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0027">
            <a:off x="4784468" y="2492509"/>
            <a:ext cx="4101002" cy="2619204"/>
          </a:xfrm>
          <a:prstGeom prst="rect">
            <a:avLst/>
          </a:prstGeom>
          <a:noFill/>
          <a:extLst/>
        </p:spPr>
      </p:pic>
      <p:cxnSp>
        <p:nvCxnSpPr>
          <p:cNvPr id="49" name="Connecteur droit avec flèche 48"/>
          <p:cNvCxnSpPr/>
          <p:nvPr/>
        </p:nvCxnSpPr>
        <p:spPr>
          <a:xfrm>
            <a:off x="6012160" y="2420888"/>
            <a:ext cx="608206" cy="0"/>
          </a:xfrm>
          <a:prstGeom prst="straightConnector1">
            <a:avLst/>
          </a:prstGeom>
          <a:ln>
            <a:solidFill>
              <a:srgbClr val="1531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-218016" y="2196733"/>
            <a:ext cx="65210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Hélices enlazadas</a:t>
            </a:r>
          </a:p>
          <a:p>
            <a:pPr lvl="1"/>
            <a:endParaRPr lang="es-CL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montadas en forma alternadas con rotación a 90 ° izq. and 90 ° der. 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t="12728" r="20282" b="43636"/>
          <a:stretch/>
        </p:blipFill>
        <p:spPr>
          <a:xfrm>
            <a:off x="1846261" y="3167984"/>
            <a:ext cx="1396405" cy="12682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65222" y="2209512"/>
            <a:ext cx="298255" cy="338554"/>
            <a:chOff x="3913705" y="883831"/>
            <a:chExt cx="298255" cy="338554"/>
          </a:xfrm>
        </p:grpSpPr>
        <p:sp>
          <p:nvSpPr>
            <p:cNvPr id="21" name="Oval 20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65222" y="5373216"/>
            <a:ext cx="4483384" cy="556432"/>
            <a:chOff x="365222" y="5641909"/>
            <a:chExt cx="4483384" cy="556432"/>
          </a:xfrm>
        </p:grpSpPr>
        <p:sp>
          <p:nvSpPr>
            <p:cNvPr id="18" name="ZoneTexte 17"/>
            <p:cNvSpPr txBox="1"/>
            <p:nvPr/>
          </p:nvSpPr>
          <p:spPr>
            <a:xfrm>
              <a:off x="685800" y="5675121"/>
              <a:ext cx="4162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Terminación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: Interno y hélices: pulido (Ra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≤ 0,8µ)</a:t>
              </a:r>
            </a:p>
            <a:p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	Cara exterior del tubo: (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(Ra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  <a:cs typeface="Arial"/>
                </a:rPr>
                <a:t>≤ 1,6µ)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  <a:cs typeface="Arial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65222" y="5641909"/>
              <a:ext cx="298255" cy="338554"/>
              <a:chOff x="3913705" y="883831"/>
              <a:chExt cx="298255" cy="33855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721079" y="2251611"/>
            <a:ext cx="298255" cy="338554"/>
            <a:chOff x="3913705" y="883831"/>
            <a:chExt cx="298255" cy="338554"/>
          </a:xfrm>
        </p:grpSpPr>
        <p:sp>
          <p:nvSpPr>
            <p:cNvPr id="32" name="Oval 31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51626" y="4293096"/>
            <a:ext cx="5959404" cy="1051466"/>
            <a:chOff x="351626" y="4365045"/>
            <a:chExt cx="5959404" cy="1051466"/>
          </a:xfrm>
        </p:grpSpPr>
        <p:sp>
          <p:nvSpPr>
            <p:cNvPr id="17" name="ZoneTexte 16"/>
            <p:cNvSpPr txBox="1"/>
            <p:nvPr/>
          </p:nvSpPr>
          <p:spPr>
            <a:xfrm>
              <a:off x="674561" y="4677847"/>
              <a:ext cx="47682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Tubo en acero inoxidable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con conexiones y flecha indicadora de dirección de flujo 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6012160" y="4534322"/>
              <a:ext cx="298870" cy="0"/>
            </a:xfrm>
            <a:prstGeom prst="straightConnector1">
              <a:avLst/>
            </a:prstGeom>
            <a:ln>
              <a:solidFill>
                <a:srgbClr val="15315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51626" y="4726216"/>
              <a:ext cx="298255" cy="338554"/>
              <a:chOff x="3913705" y="883831"/>
              <a:chExt cx="298255" cy="33855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2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690790" y="4365045"/>
              <a:ext cx="298255" cy="338554"/>
              <a:chOff x="3913705" y="883831"/>
              <a:chExt cx="298255" cy="33855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2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58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52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498966"/>
            <a:ext cx="259372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5.3 </a:t>
            </a:r>
            <a:r>
              <a:rPr lang="es-CL" sz="1400" b="1" dirty="0" smtClean="0">
                <a:solidFill>
                  <a:schemeClr val="tx2"/>
                </a:solidFill>
              </a:rPr>
              <a:t>Ventajas</a:t>
            </a:r>
          </a:p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99592" y="225828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Diseñado para mezclado homogéneo de los productos</a:t>
            </a:r>
            <a:endParaRPr lang="es-CL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570544" y="4047263"/>
            <a:ext cx="6942968" cy="355575"/>
            <a:chOff x="570544" y="4047263"/>
            <a:chExt cx="6942968" cy="355575"/>
          </a:xfrm>
        </p:grpSpPr>
        <p:sp>
          <p:nvSpPr>
            <p:cNvPr id="28" name="ZoneTexte 27"/>
            <p:cNvSpPr txBox="1"/>
            <p:nvPr/>
          </p:nvSpPr>
          <p:spPr>
            <a:xfrm>
              <a:off x="888776" y="4047263"/>
              <a:ext cx="6624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Fácil de integral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 : en una tubería pre-existente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70544" y="4064284"/>
              <a:ext cx="298255" cy="338554"/>
              <a:chOff x="3913705" y="883831"/>
              <a:chExt cx="298255" cy="33855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597964" y="2763416"/>
            <a:ext cx="3344948" cy="738664"/>
            <a:chOff x="597964" y="2763416"/>
            <a:chExt cx="3344948" cy="738664"/>
          </a:xfrm>
        </p:grpSpPr>
        <p:sp>
          <p:nvSpPr>
            <p:cNvPr id="16" name="ZoneTexte 15"/>
            <p:cNvSpPr txBox="1"/>
            <p:nvPr/>
          </p:nvSpPr>
          <p:spPr>
            <a:xfrm>
              <a:off x="933755" y="2763416"/>
              <a:ext cx="30091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Bajo volumen interno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  </a:t>
              </a:r>
            </a:p>
            <a:p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Reducción en perdida de productos</a:t>
              </a:r>
              <a:endParaRPr lang="es-CL" dirty="0" smtClean="0"/>
            </a:p>
            <a:p>
              <a:pPr lvl="2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97964" y="2771823"/>
              <a:ext cx="298255" cy="338554"/>
              <a:chOff x="3913705" y="883831"/>
              <a:chExt cx="298255" cy="33855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575656" y="3391356"/>
            <a:ext cx="5220480" cy="583717"/>
            <a:chOff x="575656" y="3391356"/>
            <a:chExt cx="5220480" cy="583717"/>
          </a:xfrm>
        </p:grpSpPr>
        <p:sp>
          <p:nvSpPr>
            <p:cNvPr id="18" name="ZoneTexte 17"/>
            <p:cNvSpPr txBox="1"/>
            <p:nvPr/>
          </p:nvSpPr>
          <p:spPr>
            <a:xfrm>
              <a:off x="868800" y="3451853"/>
              <a:ext cx="4927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Ahorro de energía: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estático sin partes móviles</a:t>
              </a:r>
            </a:p>
            <a:p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75656" y="3391356"/>
              <a:ext cx="298255" cy="338554"/>
              <a:chOff x="3913705" y="883831"/>
              <a:chExt cx="298255" cy="33855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86070" y="2227511"/>
            <a:ext cx="298255" cy="338554"/>
            <a:chOff x="3913705" y="883831"/>
            <a:chExt cx="298255" cy="338554"/>
          </a:xfrm>
        </p:grpSpPr>
        <p:sp>
          <p:nvSpPr>
            <p:cNvPr id="41" name="Oval 40"/>
            <p:cNvSpPr/>
            <p:nvPr/>
          </p:nvSpPr>
          <p:spPr>
            <a:xfrm>
              <a:off x="3923928" y="909092"/>
              <a:ext cx="288032" cy="288032"/>
            </a:xfrm>
            <a:prstGeom prst="ellipse">
              <a:avLst/>
            </a:prstGeom>
            <a:solidFill>
              <a:srgbClr val="153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3705" y="88383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87483" y="4705312"/>
            <a:ext cx="6936845" cy="338554"/>
            <a:chOff x="587483" y="4705312"/>
            <a:chExt cx="6936845" cy="338554"/>
          </a:xfrm>
        </p:grpSpPr>
        <p:sp>
          <p:nvSpPr>
            <p:cNvPr id="27" name="ZoneTexte 26"/>
            <p:cNvSpPr txBox="1"/>
            <p:nvPr/>
          </p:nvSpPr>
          <p:spPr>
            <a:xfrm>
              <a:off x="899592" y="4725144"/>
              <a:ext cx="6624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Montaje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 : Horizontal o vertical </a:t>
              </a:r>
              <a:endParaRPr lang="es-CL" sz="1400" strike="sngStrike" dirty="0">
                <a:solidFill>
                  <a:srgbClr val="FF0000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87483" y="4705312"/>
              <a:ext cx="298255" cy="338554"/>
              <a:chOff x="3913705" y="883831"/>
              <a:chExt cx="298255" cy="33855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5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575655" y="5371601"/>
            <a:ext cx="5611313" cy="338554"/>
            <a:chOff x="575655" y="5371601"/>
            <a:chExt cx="5611313" cy="338554"/>
          </a:xfrm>
        </p:grpSpPr>
        <p:sp>
          <p:nvSpPr>
            <p:cNvPr id="23" name="ZoneTexte 22"/>
            <p:cNvSpPr txBox="1"/>
            <p:nvPr/>
          </p:nvSpPr>
          <p:spPr>
            <a:xfrm>
              <a:off x="899592" y="5373216"/>
              <a:ext cx="528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solidFill>
                    <a:schemeClr val="bg1">
                      <a:lumMod val="50000"/>
                    </a:schemeClr>
                  </a:solidFill>
                </a:rPr>
                <a:t>Fácil mantención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: sin partes móviles, sin partes de desgaste</a:t>
              </a:r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75655" y="5371601"/>
              <a:ext cx="298255" cy="338554"/>
              <a:chOff x="3913705" y="883831"/>
              <a:chExt cx="298255" cy="33855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923928" y="909092"/>
                <a:ext cx="288032" cy="288032"/>
              </a:xfrm>
              <a:prstGeom prst="ellipse">
                <a:avLst/>
              </a:prstGeom>
              <a:solidFill>
                <a:srgbClr val="1531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13705" y="883831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6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6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53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34572"/>
            <a:ext cx="389561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5.4 Principios de operación</a:t>
            </a:r>
            <a:endParaRPr lang="es-CL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781050" y="2165260"/>
            <a:ext cx="7823398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Cuando el fluido se encuentra con la primera unión, este se divide en 2 Corrientes, y luego en 4, luego en 8 y así sucesivamente.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 Esta división del flujo y la rotación del mismo 90° a la izquierda y 90° a la derecho generara una mezcla homogénea.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91" y="3861048"/>
            <a:ext cx="2784461" cy="20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54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98044" y="1546919"/>
            <a:ext cx="474040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5.5</a:t>
            </a:r>
            <a:r>
              <a:rPr lang="es-CL" sz="1400" b="1" dirty="0" smtClean="0">
                <a:solidFill>
                  <a:schemeClr val="tx2"/>
                </a:solidFill>
              </a:rPr>
              <a:t> Criterios de selección y eficiencia</a:t>
            </a:r>
            <a:endParaRPr lang="es-CL" sz="1400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-712910" y="3140968"/>
            <a:ext cx="559800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La velocidad depende de 2 factores: 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El diámetro interno del Dostam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El flujo de producción </a:t>
            </a:r>
            <a:r>
              <a:rPr lang="es-CL" sz="1600" u="sng" dirty="0" smtClean="0">
                <a:solidFill>
                  <a:srgbClr val="FF0000"/>
                </a:solidFill>
              </a:rPr>
              <a:t>(</a:t>
            </a:r>
            <a:r>
              <a:rPr lang="es-CL" sz="1600" dirty="0" smtClean="0">
                <a:solidFill>
                  <a:srgbClr val="FF0000"/>
                </a:solidFill>
              </a:rPr>
              <a:t>m3/h)</a:t>
            </a:r>
            <a:endParaRPr lang="es-CL" sz="1600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85800" y="4777988"/>
            <a:ext cx="7829056" cy="800219"/>
            <a:chOff x="685800" y="4777988"/>
            <a:chExt cx="7829056" cy="800219"/>
          </a:xfrm>
        </p:grpSpPr>
        <p:cxnSp>
          <p:nvCxnSpPr>
            <p:cNvPr id="44" name="Straight Arrow Connector 2"/>
            <p:cNvCxnSpPr/>
            <p:nvPr/>
          </p:nvCxnSpPr>
          <p:spPr>
            <a:xfrm>
              <a:off x="685800" y="4902843"/>
              <a:ext cx="432048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12857" y="4777988"/>
              <a:ext cx="7301999" cy="80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3pPr lvl="2">
                <a:defRPr sz="1400">
                  <a:solidFill>
                    <a:schemeClr val="bg1">
                      <a:lumMod val="50000"/>
                    </a:schemeClr>
                  </a:solidFill>
                </a:defRPr>
              </a:lvl3pPr>
            </a:lstStyle>
            <a:p>
              <a:r>
                <a:rPr lang="es-CL" sz="1600" dirty="0" smtClean="0">
                  <a:solidFill>
                    <a:schemeClr val="bg1">
                      <a:lumMod val="50000"/>
                    </a:schemeClr>
                  </a:solidFill>
                </a:rPr>
                <a:t>Por lo tanto es esencial tener certeza acerca del valor del flujo de producción, </a:t>
              </a:r>
            </a:p>
            <a:p>
              <a:r>
                <a:rPr lang="es-CL" sz="1600" dirty="0" smtClean="0">
                  <a:solidFill>
                    <a:schemeClr val="bg1">
                      <a:lumMod val="50000"/>
                    </a:schemeClr>
                  </a:solidFill>
                </a:rPr>
                <a:t>por parte del cliente.</a:t>
              </a:r>
            </a:p>
            <a:p>
              <a:pPr lvl="3"/>
              <a:endParaRPr lang="fr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712910" y="2100108"/>
            <a:ext cx="8276625" cy="13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600" b="1" u="sng" dirty="0" smtClean="0">
                <a:solidFill>
                  <a:srgbClr val="FF0000"/>
                </a:solidFill>
              </a:rPr>
              <a:t>La velocidad del flujo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(medida en m/s) </a:t>
            </a: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a través de las hélices </a:t>
            </a: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</a:rPr>
              <a:t>asegura </a:t>
            </a:r>
          </a:p>
          <a:p>
            <a:pPr lvl="3">
              <a:lnSpc>
                <a:spcPct val="150000"/>
              </a:lnSpc>
            </a:pPr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</a:rPr>
              <a:t>	la calidad de la mezcla</a:t>
            </a:r>
          </a:p>
          <a:p>
            <a:endParaRPr lang="es-C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3">
              <a:lnSpc>
                <a:spcPct val="150000"/>
              </a:lnSpc>
            </a:pP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55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84584" y="1563178"/>
            <a:ext cx="474040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5.6 </a:t>
            </a:r>
            <a:r>
              <a:rPr lang="es-CL" sz="1400" b="1" dirty="0" smtClean="0">
                <a:solidFill>
                  <a:schemeClr val="tx2"/>
                </a:solidFill>
              </a:rPr>
              <a:t>Criterios de selección y eficiencia</a:t>
            </a:r>
            <a:endParaRPr lang="es-CL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88759" y="2082835"/>
            <a:ext cx="666400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Dependiendo del caudal y la viscosidad del producto, se deberá adaptar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s-CL" sz="1400" b="1" dirty="0" smtClean="0">
                <a:solidFill>
                  <a:srgbClr val="FF0000"/>
                </a:solidFill>
              </a:rPr>
              <a:t>la velocidad del producto (m/s)</a:t>
            </a:r>
            <a:r>
              <a:rPr lang="es-CL" sz="1400" b="1" dirty="0" smtClean="0">
                <a:solidFill>
                  <a:schemeClr val="accent1"/>
                </a:solidFill>
              </a:rPr>
              <a:t>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variando el diámetro del Dostam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-41431" y="3219954"/>
            <a:ext cx="6537506" cy="2153262"/>
            <a:chOff x="-41431" y="3219954"/>
            <a:chExt cx="6537506" cy="2153262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-41431" y="3219954"/>
              <a:ext cx="4257769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3pPr lvl="2">
                <a:defRPr sz="1400">
                  <a:solidFill>
                    <a:schemeClr val="bg1">
                      <a:lumMod val="50000"/>
                    </a:schemeClr>
                  </a:solidFill>
                </a:defRPr>
              </a:lvl3pPr>
            </a:lstStyle>
            <a:p>
              <a:pPr lvl="3"/>
              <a:r>
                <a:rPr lang="es-CL" sz="1600" b="1" dirty="0" smtClean="0">
                  <a:solidFill>
                    <a:schemeClr val="bg1">
                      <a:lumMod val="50000"/>
                    </a:schemeClr>
                  </a:solidFill>
                </a:rPr>
                <a:t>Velocidades recomendadas</a:t>
              </a:r>
              <a:endParaRPr lang="es-CL" sz="16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917801"/>
              <a:ext cx="4948411" cy="1455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1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56</a:t>
            </a:fld>
            <a:endParaRPr lang="en-US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81050" y="2257127"/>
            <a:ext cx="580717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285750" lvl="1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Aroma-color (1.75 a 6 L/ h) mezclado con yogurt (0.35 a 2.7 m3 / h)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91369" y="4894284"/>
            <a:ext cx="5752485" cy="369332"/>
            <a:chOff x="1940404" y="5661248"/>
            <a:chExt cx="5752485" cy="369332"/>
          </a:xfrm>
        </p:grpSpPr>
        <p:sp>
          <p:nvSpPr>
            <p:cNvPr id="16" name="ZoneTexte 34"/>
            <p:cNvSpPr txBox="1"/>
            <p:nvPr/>
          </p:nvSpPr>
          <p:spPr>
            <a:xfrm>
              <a:off x="2575783" y="5661248"/>
              <a:ext cx="511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solidFill>
                    <a:schemeClr val="bg1">
                      <a:lumMod val="50000"/>
                    </a:schemeClr>
                  </a:solidFill>
                </a:rPr>
                <a:t>Recomendación: </a:t>
              </a:r>
              <a:r>
                <a:rPr lang="es-CL" b="1" dirty="0" smtClean="0">
                  <a:solidFill>
                    <a:schemeClr val="bg1">
                      <a:lumMod val="50000"/>
                    </a:schemeClr>
                  </a:solidFill>
                </a:rPr>
                <a:t>DS 38.10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( diámetro interno = 36mm)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2"/>
            <p:cNvCxnSpPr/>
            <p:nvPr/>
          </p:nvCxnSpPr>
          <p:spPr>
            <a:xfrm>
              <a:off x="1940404" y="5877272"/>
              <a:ext cx="432048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576013" y="1496664"/>
            <a:ext cx="247535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Ejemplo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smtClean="0">
                <a:solidFill>
                  <a:schemeClr val="tx2"/>
                </a:solidFill>
              </a:rPr>
              <a:t>1:</a:t>
            </a:r>
            <a:endParaRPr lang="fr-F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073643" cy="91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8" y="3356992"/>
            <a:ext cx="4037542" cy="9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1" y="1052736"/>
            <a:ext cx="37242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57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576013" y="1496664"/>
            <a:ext cx="247535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Ejemplo 2:</a:t>
            </a:r>
            <a:endParaRPr lang="fr-FR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99115" y="1915023"/>
            <a:ext cx="3887233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marL="285750" lvl="1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Yogurt+ Preparación de fruta – 5000 L/h flujo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46065" y="4316539"/>
            <a:ext cx="5951258" cy="369332"/>
            <a:chOff x="1940404" y="5661248"/>
            <a:chExt cx="5951258" cy="369332"/>
          </a:xfrm>
        </p:grpSpPr>
        <p:sp>
          <p:nvSpPr>
            <p:cNvPr id="16" name="ZoneTexte 34"/>
            <p:cNvSpPr txBox="1"/>
            <p:nvPr/>
          </p:nvSpPr>
          <p:spPr>
            <a:xfrm>
              <a:off x="2575783" y="5661248"/>
              <a:ext cx="5315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solidFill>
                    <a:schemeClr val="bg1">
                      <a:lumMod val="50000"/>
                    </a:schemeClr>
                  </a:solidFill>
                </a:rPr>
                <a:t>Recomendación: </a:t>
              </a:r>
              <a:r>
                <a:rPr lang="es-CL" b="1" dirty="0" smtClean="0">
                  <a:solidFill>
                    <a:schemeClr val="bg1">
                      <a:lumMod val="50000"/>
                    </a:schemeClr>
                  </a:solidFill>
                </a:rPr>
                <a:t>DS 51.10 </a:t>
              </a:r>
              <a:r>
                <a:rPr lang="es-CL" sz="1400" dirty="0" smtClean="0">
                  <a:solidFill>
                    <a:schemeClr val="bg1">
                      <a:lumMod val="50000"/>
                    </a:schemeClr>
                  </a:solidFill>
                </a:rPr>
                <a:t>( diámetro interno = 48,5 mm)</a:t>
              </a:r>
              <a:endParaRPr lang="es-C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2"/>
            <p:cNvCxnSpPr/>
            <p:nvPr/>
          </p:nvCxnSpPr>
          <p:spPr>
            <a:xfrm>
              <a:off x="1940404" y="5877272"/>
              <a:ext cx="432048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  <a:endParaRPr lang="en-US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1" y="1052736"/>
            <a:ext cx="37242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244065" cy="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305314" y="5301208"/>
            <a:ext cx="6156176" cy="758895"/>
            <a:chOff x="2987824" y="6002124"/>
            <a:chExt cx="6480720" cy="912428"/>
          </a:xfrm>
        </p:grpSpPr>
        <p:sp>
          <p:nvSpPr>
            <p:cNvPr id="40" name="Rectangle 39"/>
            <p:cNvSpPr/>
            <p:nvPr/>
          </p:nvSpPr>
          <p:spPr>
            <a:xfrm>
              <a:off x="2987824" y="6031179"/>
              <a:ext cx="6253308" cy="836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987824" y="6361581"/>
              <a:ext cx="4082426" cy="37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/>
                <a:t>Velocidad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= 			</a:t>
              </a:r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754068" y="652534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((</a:t>
              </a:r>
              <a:r>
                <a:rPr lang="fr-FR" sz="1400" dirty="0" smtClean="0">
                  <a:sym typeface="Symbol"/>
                </a:rPr>
                <a:t> * d²)/4</a:t>
              </a:r>
              <a:r>
                <a:rPr lang="fr-FR" sz="1400" dirty="0" smtClean="0"/>
                <a:t>	</a:t>
              </a:r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4789056" y="6525344"/>
              <a:ext cx="1007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e 43"/>
            <p:cNvGrpSpPr/>
            <p:nvPr/>
          </p:nvGrpSpPr>
          <p:grpSpPr>
            <a:xfrm>
              <a:off x="4778607" y="6002124"/>
              <a:ext cx="1016531" cy="629073"/>
              <a:chOff x="7164287" y="3313078"/>
              <a:chExt cx="1016531" cy="629073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7164287" y="3313078"/>
                <a:ext cx="1016531" cy="62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 smtClean="0"/>
                  <a:t>Volumen</a:t>
                </a:r>
              </a:p>
              <a:p>
                <a:pPr algn="ctr"/>
                <a:r>
                  <a:rPr lang="es-CL" sz="1400" dirty="0" smtClean="0"/>
                  <a:t>Tiempo</a:t>
                </a:r>
                <a:endParaRPr lang="es-CL" sz="1400" dirty="0"/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>
                <a:off x="7313180" y="3574688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6066878" y="6371455"/>
              <a:ext cx="567681" cy="3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=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160214" y="6544508"/>
              <a:ext cx="2108039" cy="37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((</a:t>
              </a:r>
              <a:r>
                <a:rPr lang="fr-FR" sz="1400" dirty="0" smtClean="0">
                  <a:sym typeface="Symbol"/>
                </a:rPr>
                <a:t> * (0,0485*0,0485)/4</a:t>
              </a:r>
              <a:r>
                <a:rPr lang="fr-FR" sz="1400" dirty="0" smtClean="0"/>
                <a:t>	</a:t>
              </a: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6684772" y="6021288"/>
              <a:ext cx="872480" cy="523220"/>
              <a:chOff x="7164288" y="3313078"/>
              <a:chExt cx="872480" cy="523220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7164288" y="3313078"/>
                <a:ext cx="872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5</a:t>
                </a:r>
              </a:p>
              <a:p>
                <a:pPr algn="ctr"/>
                <a:r>
                  <a:rPr lang="fr-FR" sz="1400" dirty="0" smtClean="0"/>
                  <a:t>3600</a:t>
                </a:r>
                <a:endParaRPr lang="fr-FR" sz="14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7313180" y="3574688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/>
            <p:cNvCxnSpPr/>
            <p:nvPr/>
          </p:nvCxnSpPr>
          <p:spPr>
            <a:xfrm>
              <a:off x="6660232" y="6525344"/>
              <a:ext cx="1007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8108776" y="6381328"/>
              <a:ext cx="1359768" cy="3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= </a:t>
              </a:r>
              <a:r>
                <a:rPr lang="fr-FR" sz="1400" b="1" dirty="0" smtClean="0"/>
                <a:t>0,75m/s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2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58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14363" y="1556792"/>
            <a:ext cx="5107488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fr-FR" sz="1400" b="1" dirty="0" smtClean="0">
                <a:solidFill>
                  <a:schemeClr val="tx2"/>
                </a:solidFill>
              </a:rPr>
              <a:t>5.8 </a:t>
            </a:r>
            <a:r>
              <a:rPr lang="es-CL" sz="1400" b="1" dirty="0" smtClean="0">
                <a:solidFill>
                  <a:schemeClr val="tx2"/>
                </a:solidFill>
              </a:rPr>
              <a:t>Especificaciones técnicas por modelo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Dostam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78050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|PRESENTACION MEZCLADO EN LINEA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59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612576" y="1573011"/>
            <a:ext cx="2496196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Dosymix™</a:t>
            </a:r>
            <a:endParaRPr lang="es-CL" sz="1400" b="1" dirty="0" smtClean="0">
              <a:solidFill>
                <a:schemeClr val="tx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909092"/>
            <a:ext cx="7777163" cy="6477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s-CL" dirty="0" smtClean="0"/>
              <a:t>Dosymix ™ &amp; Dostam  : Limitaciones de uso</a:t>
            </a:r>
            <a:endParaRPr lang="es-CL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522808" y="3160413"/>
            <a:ext cx="222689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3pPr lvl="2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3"/>
            <a:r>
              <a:rPr lang="es-CL" sz="1400" b="1" dirty="0" smtClean="0">
                <a:solidFill>
                  <a:schemeClr val="tx2"/>
                </a:solidFill>
              </a:rPr>
              <a:t>Dostam</a:t>
            </a:r>
            <a:endParaRPr lang="es-CL" sz="14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38680" y="1739217"/>
            <a:ext cx="8445946" cy="989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Productos con alta viscosidad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( mas de 15 000 CPO) excepto emulsión de carne  (300 rpm)</a:t>
            </a: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Productos que requieren grandes fuerzas de corte para ser mezclados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53960" y="3468190"/>
            <a:ext cx="8445946" cy="989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Mezcla of productos </a:t>
            </a:r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heterogéneos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Diferentes viscosidades</a:t>
            </a:r>
          </a:p>
          <a:p>
            <a:pPr marL="914400" lvl="2" indent="0">
              <a:buFont typeface="Arial" pitchFamily="34" charset="0"/>
              <a:buNone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O trozos de frutas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525463"/>
            <a:ext cx="8229600" cy="743297"/>
          </a:xfrm>
        </p:spPr>
        <p:txBody>
          <a:bodyPr/>
          <a:lstStyle/>
          <a:p>
            <a:r>
              <a:rPr lang="es-CL" dirty="0" smtClean="0"/>
              <a:t>Ejemplo selección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6C27-C8EE-4795-82FF-BAC9D22140EC}" type="datetime1">
              <a:rPr lang="fr-FR" smtClean="0"/>
              <a:pPr>
                <a:defRPr/>
              </a:pPr>
              <a:t>28/06/2019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Food market – PCM Univeristy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18" y="1484784"/>
            <a:ext cx="8429310" cy="47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5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764DE0-A60F-4BFC-8B84-FAE66458A96B}" type="slidenum">
              <a:rPr lang="fr-FR" smtClean="0">
                <a:solidFill>
                  <a:schemeClr val="bg2"/>
                </a:solidFill>
              </a:rPr>
              <a:pPr eaLnBrk="1" hangingPunct="1"/>
              <a:t>60</a:t>
            </a:fld>
            <a:endParaRPr lang="fr-FR" smtClean="0">
              <a:solidFill>
                <a:schemeClr val="bg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4805" y="2636912"/>
            <a:ext cx="9144000" cy="7829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 smtClean="0">
                <a:solidFill>
                  <a:srgbClr val="15315B"/>
                </a:solidFill>
              </a:rPr>
              <a:t>Gracias por su atención </a:t>
            </a:r>
            <a:r>
              <a:rPr lang="fr-FR" b="1" dirty="0" smtClean="0">
                <a:solidFill>
                  <a:srgbClr val="15315B"/>
                </a:solidFill>
              </a:rPr>
              <a:t>!</a:t>
            </a:r>
            <a:endParaRPr lang="fr-FR" b="1" dirty="0">
              <a:solidFill>
                <a:srgbClr val="15315B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685800" y="6332561"/>
            <a:ext cx="4495800" cy="525440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|PRESENTACION MEZCLADO EN LINEA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PRESENTACION TRANSFERENCIA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CF24-C2D7-490F-AD61-E88817890CB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extBox 1"/>
          <p:cNvSpPr txBox="1">
            <a:spLocks noGrp="1"/>
          </p:cNvSpPr>
          <p:nvPr>
            <p:ph idx="1"/>
          </p:nvPr>
        </p:nvSpPr>
        <p:spPr>
          <a:xfrm>
            <a:off x="611560" y="299695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600" b="1" dirty="0" smtClean="0">
                <a:solidFill>
                  <a:srgbClr val="15315B"/>
                </a:solidFill>
              </a:rPr>
              <a:t>2.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MERCADOS</a:t>
            </a:r>
            <a:endParaRPr lang="fr-FR" sz="3600" b="1" dirty="0">
              <a:solidFill>
                <a:srgbClr val="153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67916" y="6525344"/>
            <a:ext cx="4495800" cy="525440"/>
          </a:xfrm>
        </p:spPr>
        <p:txBody>
          <a:bodyPr/>
          <a:lstStyle/>
          <a:p>
            <a:r>
              <a:rPr lang="en-US" dirty="0"/>
              <a:t>| </a:t>
            </a:r>
            <a:r>
              <a:rPr lang="en-US" dirty="0" smtClean="0"/>
              <a:t>PRESENTACION TRANSFERENCIA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8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3" y="101934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5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0"/>
          <a:stretch/>
        </p:blipFill>
        <p:spPr>
          <a:xfrm>
            <a:off x="274865" y="1340768"/>
            <a:ext cx="2736304" cy="197621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88640"/>
            <a:ext cx="9144000" cy="830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1">
                    <a:lumMod val="65000"/>
                  </a:schemeClr>
                </a:solidFill>
              </a:rPr>
              <a:t>MERCADOS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" y="3573016"/>
            <a:ext cx="2640951" cy="19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78674"/>
            <a:ext cx="2347099" cy="195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2" y="1378674"/>
            <a:ext cx="2618363" cy="195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2" y="3573016"/>
            <a:ext cx="2670122" cy="19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573016"/>
            <a:ext cx="2203082" cy="197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913" y="6332560"/>
            <a:ext cx="4495800" cy="52544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PRESENTACION TRANSFERENCIA</a:t>
            </a:r>
            <a:endParaRPr lang="en-US" dirty="0"/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CCCE00-0614-4004-8D85-CF3C06CC0D42}" type="slidenum">
              <a:rPr lang="en-US" b="1" smtClean="0"/>
              <a:pPr/>
              <a:t>9</a:t>
            </a:fld>
            <a:endParaRPr lang="en-US" dirty="0"/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body" sz="quarter" idx="14"/>
          </p:nvPr>
        </p:nvSpPr>
        <p:spPr>
          <a:xfrm>
            <a:off x="539552" y="260648"/>
            <a:ext cx="7777163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1">
                    <a:lumMod val="65000"/>
                  </a:schemeClr>
                </a:solidFill>
              </a:rPr>
              <a:t>MERCADOS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700"/>
            <a:ext cx="23717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33087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70215"/>
            <a:ext cx="23526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371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783707"/>
            <a:ext cx="2371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359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12_T_PowerPoint frame (EN)_0001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ES12_T_PowerPoint frame (EN)_000155</Template>
  <TotalTime>9275</TotalTime>
  <Words>2394</Words>
  <Application>Microsoft Office PowerPoint</Application>
  <PresentationFormat>On-screen Show (4:3)</PresentationFormat>
  <Paragraphs>689</Paragraphs>
  <Slides>60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Symbol</vt:lpstr>
      <vt:lpstr>Wingdings</vt:lpstr>
      <vt:lpstr>ES12_T_PowerPoint frame (EN)_000155</vt:lpstr>
      <vt:lpstr>INSIDE</vt:lpstr>
      <vt:lpstr>Visio</vt:lpstr>
      <vt:lpstr>PowerPoint Presentation</vt:lpstr>
      <vt:lpstr>CONTENIDO</vt:lpstr>
      <vt:lpstr>PowerPoint Presentation</vt:lpstr>
      <vt:lpstr>PORQUE PCM ?</vt:lpstr>
      <vt:lpstr>PORQUE PCM ?</vt:lpstr>
      <vt:lpstr>Ejemplo selección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mlevray@pcm.eu</dc:creator>
  <cp:lastModifiedBy>Ricardo Araya</cp:lastModifiedBy>
  <cp:revision>304</cp:revision>
  <dcterms:created xsi:type="dcterms:W3CDTF">2014-06-23T14:41:25Z</dcterms:created>
  <dcterms:modified xsi:type="dcterms:W3CDTF">2019-06-28T20:14:13Z</dcterms:modified>
</cp:coreProperties>
</file>